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  <p:sldMasterId id="2147483878" r:id="rId2"/>
  </p:sldMasterIdLst>
  <p:notesMasterIdLst>
    <p:notesMasterId r:id="rId24"/>
  </p:notesMasterIdLst>
  <p:sldIdLst>
    <p:sldId id="4210" r:id="rId3"/>
    <p:sldId id="4209" r:id="rId4"/>
    <p:sldId id="256" r:id="rId5"/>
    <p:sldId id="4213" r:id="rId6"/>
    <p:sldId id="4214" r:id="rId7"/>
    <p:sldId id="4212" r:id="rId8"/>
    <p:sldId id="4215" r:id="rId9"/>
    <p:sldId id="4211" r:id="rId10"/>
    <p:sldId id="257" r:id="rId11"/>
    <p:sldId id="267" r:id="rId12"/>
    <p:sldId id="308" r:id="rId13"/>
    <p:sldId id="4218" r:id="rId14"/>
    <p:sldId id="4219" r:id="rId15"/>
    <p:sldId id="309" r:id="rId16"/>
    <p:sldId id="315" r:id="rId17"/>
    <p:sldId id="317" r:id="rId18"/>
    <p:sldId id="318" r:id="rId19"/>
    <p:sldId id="4216" r:id="rId20"/>
    <p:sldId id="258" r:id="rId21"/>
    <p:sldId id="4217" r:id="rId22"/>
    <p:sldId id="30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ga Senko" initials="OS" lastIdx="1" clrIdx="0">
    <p:extLst>
      <p:ext uri="{19B8F6BF-5375-455C-9EA6-DF929625EA0E}">
        <p15:presenceInfo xmlns:p15="http://schemas.microsoft.com/office/powerpoint/2012/main" userId="S::osenko@horizonmedia.com::bc6c360a-8ef9-47ed-a42e-e242bc61d4b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D56873"/>
    <a:srgbClr val="E19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8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7C8E5-045A-446B-8529-EB9F4A649684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30461-AF48-40DE-99F9-D42E966B1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72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1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CA" dirty="0"/>
          </a:p>
          <a:p>
            <a:pPr marL="228600" indent="-228600">
              <a:buAutoNum type="arabicPeriod"/>
            </a:pPr>
            <a:endParaRPr lang="en-CA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D8927-974F-8D4C-A85B-F683BD5BEA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5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CA" dirty="0"/>
          </a:p>
          <a:p>
            <a:pPr marL="228600" indent="-228600">
              <a:buAutoNum type="arabicPeriod"/>
            </a:pPr>
            <a:endParaRPr lang="en-CA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D8927-974F-8D4C-A85B-F683BD5BEA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D8927-974F-8D4C-A85B-F683BD5BEA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9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0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784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540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71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73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409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205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09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344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1566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213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7328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282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934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8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83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13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66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286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978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7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81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977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670D2531-7E93-4E57-BA64-A25101BA7A3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F1368E7-AB85-4E11-ACB9-DF0ABE5933FE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74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2FEC-A787-4538-A93F-ACE6C18CD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99" y="4462818"/>
            <a:ext cx="10991237" cy="1241000"/>
          </a:xfrm>
        </p:spPr>
        <p:txBody>
          <a:bodyPr anchor="b">
            <a:normAutofit/>
          </a:bodyPr>
          <a:lstStyle/>
          <a:p>
            <a:r>
              <a:rPr lang="en-US" sz="5000"/>
              <a:t>ALL YOU NEED IS…GOOD WINE</a:t>
            </a:r>
            <a:endParaRPr lang="en-CA" sz="5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415C0-EE3B-4345-B705-1D808CBB2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600" y="5793474"/>
            <a:ext cx="8542600" cy="820685"/>
          </a:xfrm>
        </p:spPr>
        <p:txBody>
          <a:bodyPr anchor="b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3251 - 017. </a:t>
            </a:r>
          </a:p>
          <a:p>
            <a:pPr>
              <a:spcAft>
                <a:spcPts val="600"/>
              </a:spcAft>
            </a:pPr>
            <a:r>
              <a:rPr lang="en-US" dirty="0"/>
              <a:t>Group 6: </a:t>
            </a:r>
            <a:r>
              <a:rPr lang="en-CA" dirty="0"/>
              <a:t>Ali, Neda, </a:t>
            </a:r>
            <a:r>
              <a:rPr lang="en-CA" dirty="0" err="1"/>
              <a:t>Nisarg</a:t>
            </a:r>
            <a:r>
              <a:rPr lang="en-CA" dirty="0"/>
              <a:t>, Olga, Vaishali, Vinay</a:t>
            </a:r>
          </a:p>
        </p:txBody>
      </p:sp>
      <p:pic>
        <p:nvPicPr>
          <p:cNvPr id="5" name="Picture 4" descr="A picture containing light, sitting, red, dark&#10;&#10;Description automatically generated">
            <a:extLst>
              <a:ext uri="{FF2B5EF4-FFF2-40B4-BE49-F238E27FC236}">
                <a16:creationId xmlns:a16="http://schemas.microsoft.com/office/drawing/2014/main" id="{60DE7DA6-E21D-456E-B0EA-4C2CB7483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7" b="35174"/>
          <a:stretch/>
        </p:blipFill>
        <p:spPr>
          <a:xfrm>
            <a:off x="20" y="-32639"/>
            <a:ext cx="12191980" cy="425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4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75">
            <a:extLst>
              <a:ext uri="{FF2B5EF4-FFF2-40B4-BE49-F238E27FC236}">
                <a16:creationId xmlns:a16="http://schemas.microsoft.com/office/drawing/2014/main" id="{B5EFCE95-750D-49AC-9DF2-B5C97CCEE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18586" y="1046244"/>
            <a:ext cx="2700000" cy="576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A4A7955-6230-48B4-BD8B-A7C460F7594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20382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cap="all" dirty="0">
                <a:latin typeface="Book Antiqua" panose="02040602050305030304" pitchFamily="18" charset="0"/>
              </a:rPr>
              <a:t>Hypothesis Testing </a:t>
            </a:r>
            <a:endParaRPr lang="en-US" sz="3600" cap="all" dirty="0">
              <a:latin typeface="Book Antiqua" panose="02040602050305030304" pitchFamily="18" charset="0"/>
            </a:endParaRPr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3751" y="5913241"/>
            <a:ext cx="2520000" cy="560290"/>
          </a:xfrm>
          <a:prstGeom prst="roundRect">
            <a:avLst/>
          </a:prstGeom>
          <a:solidFill>
            <a:schemeClr val="accent1"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6779" y="1039557"/>
            <a:ext cx="2700000" cy="576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552094" y="1200938"/>
            <a:ext cx="152125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cap="all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Hypothesis 1</a:t>
            </a:r>
            <a:endParaRPr lang="en-CA" sz="1600" b="1" cap="all" dirty="0">
              <a:solidFill>
                <a:schemeClr val="bg1">
                  <a:lumMod val="9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6140455" y="1200938"/>
            <a:ext cx="152125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cap="all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Hypothesis 2</a:t>
            </a:r>
            <a:endParaRPr lang="en-CA" sz="1600" b="1" cap="all" dirty="0">
              <a:solidFill>
                <a:schemeClr val="bg1">
                  <a:lumMod val="9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4630" y="1685452"/>
            <a:ext cx="2520000" cy="648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5108" y="2418104"/>
            <a:ext cx="2520000" cy="648000"/>
          </a:xfrm>
          <a:prstGeom prst="roundRect">
            <a:avLst/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4630" y="3104273"/>
            <a:ext cx="2520000" cy="720000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6721" y="3866759"/>
            <a:ext cx="2520000" cy="1944000"/>
          </a:xfrm>
          <a:prstGeom prst="roundRect">
            <a:avLst/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4184" y="5913241"/>
            <a:ext cx="2700000" cy="560290"/>
          </a:xfrm>
          <a:prstGeom prst="round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54118" y="5906042"/>
            <a:ext cx="2700000" cy="560290"/>
          </a:xfrm>
          <a:prstGeom prst="round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8589022" y="1046244"/>
            <a:ext cx="2700000" cy="576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b="1" cap="all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Hypothesis 3</a:t>
            </a:r>
            <a:endParaRPr lang="en-CA" sz="1600" b="1" cap="all" dirty="0">
              <a:solidFill>
                <a:schemeClr val="bg1">
                  <a:lumMod val="9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636473" y="1904733"/>
            <a:ext cx="20005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 cap="all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Null hypothesis</a:t>
            </a:r>
            <a:endParaRPr lang="en-US" sz="1600" cap="all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614630" y="2475297"/>
            <a:ext cx="21600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Alternative hypothesis</a:t>
            </a:r>
            <a:endParaRPr lang="en-US" sz="1600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1089809" y="3319254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cap="all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Outcome</a:t>
            </a:r>
            <a:endParaRPr lang="en-US" cap="all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935257" y="4715648"/>
            <a:ext cx="156292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Explanation</a:t>
            </a:r>
            <a:endParaRPr lang="en-US" sz="1600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1342211" y="6037459"/>
            <a:ext cx="5890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TOTALS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95C1421-B345-44B4-9137-A898AAAD0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71886" y="6056674"/>
            <a:ext cx="2091272" cy="249983"/>
            <a:chOff x="7377938" y="4428211"/>
            <a:chExt cx="1084524" cy="13741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A49788-203E-4151-B693-FB2E2C2F9353}"/>
                </a:ext>
              </a:extLst>
            </p:cNvPr>
            <p:cNvGrpSpPr/>
            <p:nvPr/>
          </p:nvGrpSpPr>
          <p:grpSpPr>
            <a:xfrm>
              <a:off x="7377938" y="4429618"/>
              <a:ext cx="1084524" cy="136008"/>
              <a:chOff x="6624989" y="2237539"/>
              <a:chExt cx="2005135" cy="251460"/>
            </a:xfrm>
          </p:grpSpPr>
          <p:sp>
            <p:nvSpPr>
              <p:cNvPr id="166" name="Rounded Rectangle 192">
                <a:extLst>
                  <a:ext uri="{FF2B5EF4-FFF2-40B4-BE49-F238E27FC236}">
                    <a16:creationId xmlns:a16="http://schemas.microsoft.com/office/drawing/2014/main" id="{5AA10CD2-6287-4ED0-86E5-EE59E554322F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ounded Rectangle 193">
                <a:extLst>
                  <a:ext uri="{FF2B5EF4-FFF2-40B4-BE49-F238E27FC236}">
                    <a16:creationId xmlns:a16="http://schemas.microsoft.com/office/drawing/2014/main" id="{F9F832F8-C55C-4D22-905B-391959A1A2DF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1682516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8D0DF84-A74E-4525-8FAC-54FB20638E68}"/>
                </a:ext>
              </a:extLst>
            </p:cNvPr>
            <p:cNvSpPr/>
            <p:nvPr/>
          </p:nvSpPr>
          <p:spPr>
            <a:xfrm>
              <a:off x="8150551" y="4428211"/>
              <a:ext cx="137415" cy="137415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433F7B4-147B-4BB8-9D6B-C9BBD1FE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19033" y="6046026"/>
            <a:ext cx="2088000" cy="252000"/>
            <a:chOff x="2025389" y="3749996"/>
            <a:chExt cx="2005135" cy="254664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33E097D-3318-47B8-BEFF-3E7786BF06EB}"/>
                </a:ext>
              </a:extLst>
            </p:cNvPr>
            <p:cNvGrpSpPr/>
            <p:nvPr/>
          </p:nvGrpSpPr>
          <p:grpSpPr>
            <a:xfrm>
              <a:off x="2025389" y="3753200"/>
              <a:ext cx="2005135" cy="251460"/>
              <a:chOff x="6624989" y="2237539"/>
              <a:chExt cx="2005135" cy="251460"/>
            </a:xfrm>
          </p:grpSpPr>
          <p:sp>
            <p:nvSpPr>
              <p:cNvPr id="162" name="Rounded Rectangle 188">
                <a:extLst>
                  <a:ext uri="{FF2B5EF4-FFF2-40B4-BE49-F238E27FC236}">
                    <a16:creationId xmlns:a16="http://schemas.microsoft.com/office/drawing/2014/main" id="{446E97BE-2D1D-418E-BC37-90541607CCA6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ounded Rectangle 189">
                <a:extLst>
                  <a:ext uri="{FF2B5EF4-FFF2-40B4-BE49-F238E27FC236}">
                    <a16:creationId xmlns:a16="http://schemas.microsoft.com/office/drawing/2014/main" id="{526A19DF-AD60-4435-BCF1-EE371570A9CA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1351307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2F5DD93-5617-42AB-8DBA-D6E669188CF6}"/>
                </a:ext>
              </a:extLst>
            </p:cNvPr>
            <p:cNvSpPr/>
            <p:nvPr/>
          </p:nvSpPr>
          <p:spPr>
            <a:xfrm>
              <a:off x="3122635" y="3749996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470D52-B7DC-4E03-93E1-6785A5F91B8B}"/>
              </a:ext>
            </a:extLst>
          </p:cNvPr>
          <p:cNvSpPr/>
          <p:nvPr/>
        </p:nvSpPr>
        <p:spPr>
          <a:xfrm>
            <a:off x="3036779" y="1697636"/>
            <a:ext cx="2700000" cy="648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300" b="1" dirty="0">
                <a:latin typeface="Book Antiqua" panose="02040602050305030304" pitchFamily="18" charset="0"/>
              </a:rPr>
              <a:t>M</a:t>
            </a:r>
            <a:r>
              <a:rPr lang="en-US" sz="1300" b="1" dirty="0">
                <a:solidFill>
                  <a:schemeClr val="lt1"/>
                </a:solidFill>
                <a:latin typeface="Book Antiqua" panose="02040602050305030304" pitchFamily="18" charset="0"/>
              </a:rPr>
              <a:t>ean quality scores for red and white wines are the same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2DE6E5-3124-4636-A436-5EDED4295F7B}"/>
              </a:ext>
            </a:extLst>
          </p:cNvPr>
          <p:cNvSpPr/>
          <p:nvPr/>
        </p:nvSpPr>
        <p:spPr>
          <a:xfrm>
            <a:off x="3066586" y="2414141"/>
            <a:ext cx="2700000" cy="648000"/>
          </a:xfrm>
          <a:prstGeom prst="round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Mean quality scores for red and white wines are different</a:t>
            </a:r>
            <a:endParaRPr lang="en-CA" sz="13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DAA35B-4CC0-4BA1-81FD-0DB15EF2E923}"/>
              </a:ext>
            </a:extLst>
          </p:cNvPr>
          <p:cNvSpPr/>
          <p:nvPr/>
        </p:nvSpPr>
        <p:spPr>
          <a:xfrm>
            <a:off x="5828525" y="1693702"/>
            <a:ext cx="2700000" cy="648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300" b="1" dirty="0">
                <a:latin typeface="Book Antiqua" panose="02040602050305030304" pitchFamily="18" charset="0"/>
              </a:rPr>
              <a:t>R</a:t>
            </a:r>
            <a:r>
              <a:rPr lang="en-US" sz="1300" b="1" dirty="0">
                <a:solidFill>
                  <a:schemeClr val="lt1"/>
                </a:solidFill>
                <a:latin typeface="Book Antiqua" panose="02040602050305030304" pitchFamily="18" charset="0"/>
              </a:rPr>
              <a:t>ed and white wines have the same average alcohol levels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095250-33C7-41EE-B0F3-E4597FC10B0C}"/>
              </a:ext>
            </a:extLst>
          </p:cNvPr>
          <p:cNvSpPr/>
          <p:nvPr/>
        </p:nvSpPr>
        <p:spPr>
          <a:xfrm>
            <a:off x="5848403" y="2414141"/>
            <a:ext cx="2700000" cy="648000"/>
          </a:xfrm>
          <a:prstGeom prst="round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There is difference in alcohol levels between red and white wines</a:t>
            </a:r>
            <a:endParaRPr lang="en-CA" sz="13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0760EA-1F50-42A4-B59F-8F3B92853D28}"/>
              </a:ext>
            </a:extLst>
          </p:cNvPr>
          <p:cNvSpPr/>
          <p:nvPr/>
        </p:nvSpPr>
        <p:spPr>
          <a:xfrm>
            <a:off x="8610600" y="1693702"/>
            <a:ext cx="2700000" cy="648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300" b="1" dirty="0">
                <a:latin typeface="Book Antiqua" panose="02040602050305030304" pitchFamily="18" charset="0"/>
              </a:rPr>
              <a:t>Q</a:t>
            </a:r>
            <a:r>
              <a:rPr lang="en-US" sz="1300" b="1" dirty="0">
                <a:solidFill>
                  <a:schemeClr val="lt1"/>
                </a:solidFill>
                <a:latin typeface="Book Antiqua" panose="02040602050305030304" pitchFamily="18" charset="0"/>
              </a:rPr>
              <a:t>uality is the same for wines with higher and lower than average </a:t>
            </a:r>
            <a:r>
              <a:rPr lang="en-US" sz="1300" b="1" dirty="0">
                <a:latin typeface="Book Antiqua" panose="02040602050305030304" pitchFamily="18" charset="0"/>
              </a:rPr>
              <a:t>abv</a:t>
            </a:r>
            <a:r>
              <a:rPr lang="en-US" sz="1300" b="1" dirty="0">
                <a:solidFill>
                  <a:schemeClr val="lt1"/>
                </a:solidFill>
                <a:latin typeface="Book Antiqua" panose="02040602050305030304" pitchFamily="18" charset="0"/>
              </a:rPr>
              <a:t>%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8D5865-8974-466A-A8D5-D01846BA6FC8}"/>
              </a:ext>
            </a:extLst>
          </p:cNvPr>
          <p:cNvSpPr/>
          <p:nvPr/>
        </p:nvSpPr>
        <p:spPr>
          <a:xfrm>
            <a:off x="8610600" y="2397519"/>
            <a:ext cx="2700000" cy="648000"/>
          </a:xfrm>
          <a:prstGeom prst="round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Wines with higher ABV% are of significantly better quality than wines with lower ABV%</a:t>
            </a:r>
            <a:endParaRPr lang="en-CA" sz="13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7BC9D9-8481-4685-8C8A-A943105BBAF9}"/>
              </a:ext>
            </a:extLst>
          </p:cNvPr>
          <p:cNvSpPr/>
          <p:nvPr/>
        </p:nvSpPr>
        <p:spPr>
          <a:xfrm>
            <a:off x="3054251" y="3105419"/>
            <a:ext cx="2700000" cy="720000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1" cap="small" dirty="0">
                <a:solidFill>
                  <a:schemeClr val="lt1"/>
                </a:solidFill>
                <a:latin typeface="Book Antiqua" panose="02040602050305030304" pitchFamily="18" charset="0"/>
              </a:rPr>
              <a:t>mean quality wine is higher for white wine than it is for red wine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C3249C-B1A5-44F3-9D3C-87A96C3A54F9}"/>
              </a:ext>
            </a:extLst>
          </p:cNvPr>
          <p:cNvSpPr/>
          <p:nvPr/>
        </p:nvSpPr>
        <p:spPr>
          <a:xfrm>
            <a:off x="3105069" y="3866759"/>
            <a:ext cx="2700000" cy="1944000"/>
          </a:xfrm>
          <a:prstGeom prst="round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The region is known for its white wines (86%) and is the main source of a unique style of white wine. Portugal has the advantage of numerous indigenous grape varieties that are able to keep their acidity in hot climates and including these in a blend provides balancing freshness for rich white wines.</a:t>
            </a:r>
          </a:p>
        </p:txBody>
      </p:sp>
      <p:sp>
        <p:nvSpPr>
          <p:cNvPr id="169" name="Rounded Rectangle 96">
            <a:extLst>
              <a:ext uri="{FF2B5EF4-FFF2-40B4-BE49-F238E27FC236}">
                <a16:creationId xmlns:a16="http://schemas.microsoft.com/office/drawing/2014/main" id="{97B81070-A1A0-4576-B53C-62BEC18FF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54250" y="5906042"/>
            <a:ext cx="2700000" cy="560290"/>
          </a:xfrm>
          <a:prstGeom prst="round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30B2F59-7E42-48EF-9DB0-8DAFEAD7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46436" y="6065606"/>
            <a:ext cx="2088000" cy="252000"/>
            <a:chOff x="7377938" y="4429618"/>
            <a:chExt cx="1099289" cy="14134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23CE8BD-CFA8-4221-A463-4FD8C830FBEA}"/>
                </a:ext>
              </a:extLst>
            </p:cNvPr>
            <p:cNvGrpSpPr/>
            <p:nvPr/>
          </p:nvGrpSpPr>
          <p:grpSpPr>
            <a:xfrm>
              <a:off x="7377938" y="4429618"/>
              <a:ext cx="1084524" cy="136008"/>
              <a:chOff x="6624989" y="2237539"/>
              <a:chExt cx="2005135" cy="251460"/>
            </a:xfrm>
          </p:grpSpPr>
          <p:sp>
            <p:nvSpPr>
              <p:cNvPr id="173" name="Rounded Rectangle 213">
                <a:extLst>
                  <a:ext uri="{FF2B5EF4-FFF2-40B4-BE49-F238E27FC236}">
                    <a16:creationId xmlns:a16="http://schemas.microsoft.com/office/drawing/2014/main" id="{2819B00B-EC14-4C82-9CC9-82D284723966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ounded Rectangle 214">
                <a:extLst>
                  <a:ext uri="{FF2B5EF4-FFF2-40B4-BE49-F238E27FC236}">
                    <a16:creationId xmlns:a16="http://schemas.microsoft.com/office/drawing/2014/main" id="{D08F3F53-315F-4E78-A291-7BFB158AADA2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1997211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09856E7F-B5FE-458D-9341-A82432E94086}"/>
                </a:ext>
              </a:extLst>
            </p:cNvPr>
            <p:cNvSpPr/>
            <p:nvPr/>
          </p:nvSpPr>
          <p:spPr>
            <a:xfrm>
              <a:off x="8339812" y="4433545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3E1A63-86E3-4283-850A-E02BBA057052}"/>
              </a:ext>
            </a:extLst>
          </p:cNvPr>
          <p:cNvSpPr/>
          <p:nvPr/>
        </p:nvSpPr>
        <p:spPr>
          <a:xfrm>
            <a:off x="5848403" y="3107472"/>
            <a:ext cx="2700000" cy="720000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1" cap="small" dirty="0">
                <a:solidFill>
                  <a:schemeClr val="lt1"/>
                </a:solidFill>
                <a:latin typeface="Book Antiqua" panose="02040602050305030304" pitchFamily="18" charset="0"/>
              </a:rPr>
              <a:t>mean alcohol level is higher for white wine than it is for red wine</a:t>
            </a:r>
            <a:endParaRPr lang="en-CA" sz="1400" b="1" cap="small" dirty="0">
              <a:solidFill>
                <a:schemeClr val="lt1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46963F-EBE5-4E07-91A1-44F89D664591}"/>
              </a:ext>
            </a:extLst>
          </p:cNvPr>
          <p:cNvSpPr/>
          <p:nvPr/>
        </p:nvSpPr>
        <p:spPr>
          <a:xfrm>
            <a:off x="5843213" y="3866759"/>
            <a:ext cx="2700000" cy="1944000"/>
          </a:xfrm>
          <a:prstGeom prst="round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Given the climate in the North-West corner of Portugal, the grape varieties that grow in that region make wines with high ABV%.</a:t>
            </a:r>
            <a:endParaRPr lang="en-CA" sz="12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C8EAB4A-2641-40B8-9753-D5C44D019FEC}"/>
              </a:ext>
            </a:extLst>
          </p:cNvPr>
          <p:cNvSpPr/>
          <p:nvPr/>
        </p:nvSpPr>
        <p:spPr>
          <a:xfrm>
            <a:off x="8589022" y="3108876"/>
            <a:ext cx="2700000" cy="720000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1" cap="small" dirty="0">
                <a:solidFill>
                  <a:schemeClr val="lt1"/>
                </a:solidFill>
                <a:latin typeface="Book Antiqua" panose="02040602050305030304" pitchFamily="18" charset="0"/>
              </a:rPr>
              <a:t>wines with higher alcohol content are preferred</a:t>
            </a:r>
            <a:endParaRPr lang="en-CA" sz="1400" b="1" cap="small" dirty="0">
              <a:solidFill>
                <a:schemeClr val="lt1"/>
              </a:solidFill>
              <a:latin typeface="Book Antiqua" panose="0204060205030503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5205F7C-1BC7-425D-954F-59C92B96A189}"/>
              </a:ext>
            </a:extLst>
          </p:cNvPr>
          <p:cNvSpPr/>
          <p:nvPr/>
        </p:nvSpPr>
        <p:spPr>
          <a:xfrm>
            <a:off x="8610600" y="3866759"/>
            <a:ext cx="2700000" cy="1944000"/>
          </a:xfrm>
          <a:prstGeom prst="round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Alcohol content of wine has spiked considerably in recent years. Demand is high for intense flavors and higher alcohol content.</a:t>
            </a:r>
            <a:endParaRPr lang="en-CA" sz="12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24" name="Picture 23" descr="A picture containing food, glass&#10;&#10;Description automatically generated">
            <a:extLst>
              <a:ext uri="{FF2B5EF4-FFF2-40B4-BE49-F238E27FC236}">
                <a16:creationId xmlns:a16="http://schemas.microsoft.com/office/drawing/2014/main" id="{8AC327AF-696D-4CBC-A36F-21DD2E89D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87" y="1061954"/>
            <a:ext cx="560290" cy="560290"/>
          </a:xfrm>
          <a:prstGeom prst="rect">
            <a:avLst/>
          </a:prstGeom>
        </p:spPr>
      </p:pic>
      <p:pic>
        <p:nvPicPr>
          <p:cNvPr id="176" name="Picture 175" descr="A picture containing food, glass&#10;&#10;Description automatically generated">
            <a:extLst>
              <a:ext uri="{FF2B5EF4-FFF2-40B4-BE49-F238E27FC236}">
                <a16:creationId xmlns:a16="http://schemas.microsoft.com/office/drawing/2014/main" id="{35879B73-733E-4EB1-8190-AC2AB00C4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69" y="1092727"/>
            <a:ext cx="560290" cy="560290"/>
          </a:xfrm>
          <a:prstGeom prst="rect">
            <a:avLst/>
          </a:prstGeom>
        </p:spPr>
      </p:pic>
      <p:pic>
        <p:nvPicPr>
          <p:cNvPr id="177" name="Picture 176" descr="A picture containing food, glass&#10;&#10;Description automatically generated">
            <a:extLst>
              <a:ext uri="{FF2B5EF4-FFF2-40B4-BE49-F238E27FC236}">
                <a16:creationId xmlns:a16="http://schemas.microsoft.com/office/drawing/2014/main" id="{AC2E1D83-E96A-4C87-8B04-7F45B5B11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440" y="1081598"/>
            <a:ext cx="560290" cy="560290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6D1EC83C-407A-46C8-B102-AE0AD521C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729" y="898709"/>
            <a:ext cx="674293" cy="67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3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B9FC6610-A5F8-45EA-B7D4-AFDF75D2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9AB7A3-4EBC-40F6-99B4-4B1FE7F9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65333E-6BF7-40FE-AC7D-EB8A0900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63A56E-FBAE-4E6E-BC30-0EF2BB9CFCDD}"/>
              </a:ext>
            </a:extLst>
          </p:cNvPr>
          <p:cNvSpPr/>
          <p:nvPr/>
        </p:nvSpPr>
        <p:spPr>
          <a:xfrm>
            <a:off x="2797126" y="2678464"/>
            <a:ext cx="8832898" cy="3798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i="1" cap="all" spc="-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971C6CD-6DA8-4FDD-A89B-4B681DEA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1457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3CBB7D-B825-489C-9789-70D05A25C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5120" y="2519131"/>
            <a:ext cx="932688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05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idx="4294967295"/>
          </p:nvPr>
        </p:nvSpPr>
        <p:spPr>
          <a:xfrm>
            <a:off x="144000" y="72000"/>
            <a:ext cx="12192000" cy="873125"/>
          </a:xfrm>
        </p:spPr>
        <p:txBody>
          <a:bodyPr vert="horz" lIns="91440" tIns="27432" rIns="91440" bIns="45720" rtlCol="0" anchor="t">
            <a:normAutofit/>
          </a:bodyPr>
          <a:lstStyle/>
          <a:p>
            <a:pPr algn="l"/>
            <a:r>
              <a:rPr lang="en-US" sz="3200" b="1" i="0" cap="all" dirty="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rPr>
              <a:t>Binary Logistic Regression Model  </a:t>
            </a:r>
            <a:br>
              <a:rPr lang="en-US" sz="3200" b="1" i="0" cap="all" dirty="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rPr>
            </a:br>
            <a:r>
              <a:rPr lang="en-US" sz="2600" b="1" i="0" cap="all" dirty="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rPr>
              <a:t>White Wine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CA3F-6173-C143-8B6C-85BB900610D1}"/>
              </a:ext>
            </a:extLst>
          </p:cNvPr>
          <p:cNvSpPr txBox="1"/>
          <p:nvPr/>
        </p:nvSpPr>
        <p:spPr>
          <a:xfrm>
            <a:off x="6495785" y="700548"/>
            <a:ext cx="5716147" cy="358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ook Antiqua" panose="02040602050305030304" pitchFamily="18" charset="0"/>
            </a:endParaRPr>
          </a:p>
          <a:p>
            <a:pPr marL="102870" defTabSz="914400">
              <a:spcAft>
                <a:spcPts val="300"/>
              </a:spcAft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2. Checking Logistic Regression Conditions:</a:t>
            </a:r>
          </a:p>
          <a:p>
            <a:pPr marL="176213" lvl="1" indent="177800" defTabSz="914400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Observations are independent of each other (given number of samples, assumed to be reasonable)</a:t>
            </a:r>
          </a:p>
          <a:p>
            <a:pPr marL="176213" lvl="1" indent="177800" defTabSz="914400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There should be little or no multicollinearity among predictors, removed “Density”</a:t>
            </a:r>
          </a:p>
          <a:p>
            <a:pPr marL="176213" lvl="1" defTabSz="914400">
              <a:spcAft>
                <a:spcPts val="300"/>
              </a:spcAft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3. Log transformed  chlorides, free sulfur dioxide, and residual sugar  and split data between Train and Test (ratio=0.3).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t="-2" r="-1614" b="-2"/>
          <a:stretch/>
        </p:blipFill>
        <p:spPr>
          <a:xfrm>
            <a:off x="6886714" y="3575913"/>
            <a:ext cx="4388977" cy="30502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A548FC-C83C-49B7-9E71-E3BE7D06299A}"/>
              </a:ext>
            </a:extLst>
          </p:cNvPr>
          <p:cNvGrpSpPr/>
          <p:nvPr/>
        </p:nvGrpSpPr>
        <p:grpSpPr>
          <a:xfrm>
            <a:off x="844368" y="3807734"/>
            <a:ext cx="4729002" cy="3002897"/>
            <a:chOff x="259080" y="83978"/>
            <a:chExt cx="4739243" cy="31901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984092-366C-425F-B56D-06AB05F9EA7B}"/>
                </a:ext>
              </a:extLst>
            </p:cNvPr>
            <p:cNvPicPr/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9500"/>
                      </a14:imgEffect>
                    </a14:imgLayer>
                  </a14:imgProps>
                </a:ext>
              </a:extLst>
            </a:blip>
            <a:srcRect l="4236" t="8704" r="13490" b="4516"/>
            <a:stretch/>
          </p:blipFill>
          <p:spPr>
            <a:xfrm>
              <a:off x="259080" y="298450"/>
              <a:ext cx="4587240" cy="297569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8AD597-CCE6-44CF-97C0-C222609E2008}"/>
                </a:ext>
              </a:extLst>
            </p:cNvPr>
            <p:cNvSpPr txBox="1"/>
            <p:nvPr/>
          </p:nvSpPr>
          <p:spPr>
            <a:xfrm>
              <a:off x="673100" y="83978"/>
              <a:ext cx="43252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2">
                      <a:lumMod val="25000"/>
                    </a:schemeClr>
                  </a:solidFill>
                </a:rPr>
                <a:t>Number of Observations by Quality Rating in White Wine Training Data Set</a:t>
              </a:r>
              <a:endParaRPr lang="en-CA" sz="10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5EDA29DD-C055-4034-AFC9-6AEED84E8747}"/>
              </a:ext>
            </a:extLst>
          </p:cNvPr>
          <p:cNvSpPr/>
          <p:nvPr/>
        </p:nvSpPr>
        <p:spPr>
          <a:xfrm>
            <a:off x="737373" y="1798785"/>
            <a:ext cx="1080000" cy="1080000"/>
          </a:xfrm>
          <a:prstGeom prst="flowChartConnector">
            <a:avLst/>
          </a:prstGeom>
          <a:solidFill>
            <a:srgbClr val="D56873"/>
          </a:solidFill>
          <a:ln>
            <a:solidFill>
              <a:srgbClr val="D5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Book Antiqua" panose="02040602050305030304" pitchFamily="18" charset="0"/>
              </a:rPr>
              <a:t>Quality score</a:t>
            </a:r>
          </a:p>
          <a:p>
            <a:pPr algn="ctr"/>
            <a:r>
              <a:rPr lang="en-US" sz="1200" b="1" dirty="0">
                <a:latin typeface="Book Antiqua" panose="02040602050305030304" pitchFamily="18" charset="0"/>
              </a:rPr>
              <a:t>1-10</a:t>
            </a:r>
            <a:endParaRPr lang="en-CA" sz="1200" b="1" dirty="0">
              <a:latin typeface="Book Antiqua" panose="0204060205030503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0CE7D0-738E-4A43-B19C-F054D0915813}"/>
              </a:ext>
            </a:extLst>
          </p:cNvPr>
          <p:cNvSpPr/>
          <p:nvPr/>
        </p:nvSpPr>
        <p:spPr>
          <a:xfrm>
            <a:off x="4468743" y="2541731"/>
            <a:ext cx="1080000" cy="360000"/>
          </a:xfrm>
          <a:prstGeom prst="roundRect">
            <a:avLst/>
          </a:prstGeom>
          <a:solidFill>
            <a:srgbClr val="D56873"/>
          </a:solidFill>
          <a:ln>
            <a:solidFill>
              <a:srgbClr val="D5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</a:t>
            </a:r>
            <a:endParaRPr lang="en-US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0CC2B1-B48B-4587-8C24-ACA4A8F25200}"/>
              </a:ext>
            </a:extLst>
          </p:cNvPr>
          <p:cNvSpPr/>
          <p:nvPr/>
        </p:nvSpPr>
        <p:spPr>
          <a:xfrm>
            <a:off x="4471173" y="1781809"/>
            <a:ext cx="1080000" cy="360000"/>
          </a:xfrm>
          <a:prstGeom prst="roundRect">
            <a:avLst/>
          </a:prstGeom>
          <a:solidFill>
            <a:srgbClr val="E19299"/>
          </a:solidFill>
          <a:ln>
            <a:solidFill>
              <a:srgbClr val="E192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0B3AE1-54B3-4F4C-9F67-B2F0F8CC8F6A}"/>
              </a:ext>
            </a:extLst>
          </p:cNvPr>
          <p:cNvSpPr/>
          <p:nvPr/>
        </p:nvSpPr>
        <p:spPr>
          <a:xfrm>
            <a:off x="103241" y="1062828"/>
            <a:ext cx="619432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1. Reclassified wine quality based on their quality score into a binary class: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6934F08-3FCC-4186-BF9D-7CD9E9C81D4B}"/>
              </a:ext>
            </a:extLst>
          </p:cNvPr>
          <p:cNvSpPr/>
          <p:nvPr/>
        </p:nvSpPr>
        <p:spPr>
          <a:xfrm>
            <a:off x="2471671" y="2495548"/>
            <a:ext cx="1342774" cy="510778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Economy Wine</a:t>
            </a:r>
          </a:p>
          <a:p>
            <a:pPr algn="ctr"/>
            <a:r>
              <a:rPr lang="en-US" sz="1200" b="1" dirty="0"/>
              <a:t>&lt;=5</a:t>
            </a:r>
            <a:endParaRPr lang="en-CA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E29249D-13BA-4F39-837C-CD7C5946FC36}"/>
              </a:ext>
            </a:extLst>
          </p:cNvPr>
          <p:cNvSpPr/>
          <p:nvPr/>
        </p:nvSpPr>
        <p:spPr>
          <a:xfrm>
            <a:off x="2471671" y="1706420"/>
            <a:ext cx="1342774" cy="510778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Premium Wine</a:t>
            </a:r>
          </a:p>
          <a:p>
            <a:pPr algn="ctr"/>
            <a:r>
              <a:rPr lang="en-US" sz="1200" b="1" dirty="0"/>
              <a:t>&gt;=6</a:t>
            </a:r>
            <a:endParaRPr lang="en-CA" sz="12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106284-A7D1-4465-B5E9-36E04E62B63C}"/>
              </a:ext>
            </a:extLst>
          </p:cNvPr>
          <p:cNvSpPr/>
          <p:nvPr/>
        </p:nvSpPr>
        <p:spPr>
          <a:xfrm>
            <a:off x="1" y="3093944"/>
            <a:ext cx="6473588" cy="668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"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Results: more balance data. </a:t>
            </a:r>
          </a:p>
          <a:p>
            <a:pPr marL="102870"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Number of positive and negative responses are comparable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68DB13-657B-4172-A32B-C1EBD4AF9DAD}"/>
              </a:ext>
            </a:extLst>
          </p:cNvPr>
          <p:cNvCxnSpPr>
            <a:cxnSpLocks/>
          </p:cNvCxnSpPr>
          <p:nvPr/>
        </p:nvCxnSpPr>
        <p:spPr>
          <a:xfrm>
            <a:off x="6473588" y="943897"/>
            <a:ext cx="0" cy="5914103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0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9DCA3F-6173-C143-8B6C-85BB900610D1}"/>
              </a:ext>
            </a:extLst>
          </p:cNvPr>
          <p:cNvSpPr txBox="1"/>
          <p:nvPr/>
        </p:nvSpPr>
        <p:spPr>
          <a:xfrm>
            <a:off x="73928" y="3689280"/>
            <a:ext cx="777141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Based on ROC curve, point of Max MCC was deemed to be optimum, with a threshold value of 0.62 replacing default value of 0.5 in the final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Model performance with tune threshold value and Test data was “acceptable”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112" y="71821"/>
            <a:ext cx="11649826" cy="872560"/>
          </a:xfrm>
        </p:spPr>
        <p:txBody>
          <a:bodyPr>
            <a:normAutofit fontScale="90000"/>
          </a:bodyPr>
          <a:lstStyle/>
          <a:p>
            <a:r>
              <a:rPr lang="en-US" sz="3600" b="1" cap="all" dirty="0">
                <a:latin typeface="Book Antiqua" panose="02040602050305030304" pitchFamily="18" charset="0"/>
                <a:ea typeface="+mn-ea"/>
                <a:cs typeface="+mn-cs"/>
              </a:rPr>
              <a:t>Binary Logistic Regression Model</a:t>
            </a:r>
            <a:br>
              <a:rPr lang="en-US" sz="3200" b="1" cap="all" dirty="0">
                <a:latin typeface="Book Antiqua" panose="02040602050305030304" pitchFamily="18" charset="0"/>
                <a:ea typeface="+mn-ea"/>
                <a:cs typeface="+mn-cs"/>
              </a:rPr>
            </a:br>
            <a:r>
              <a:rPr lang="en-US" sz="2900" b="1" cap="all" dirty="0">
                <a:latin typeface="Book Antiqua" panose="02040602050305030304" pitchFamily="18" charset="0"/>
                <a:ea typeface="+mn-ea"/>
                <a:cs typeface="+mn-cs"/>
              </a:rPr>
              <a:t>White Wine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6F8ABC-E219-4749-AE1F-4C7524D3E07E}"/>
              </a:ext>
            </a:extLst>
          </p:cNvPr>
          <p:cNvSpPr/>
          <p:nvPr/>
        </p:nvSpPr>
        <p:spPr>
          <a:xfrm>
            <a:off x="398061" y="903547"/>
            <a:ext cx="11649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Removed statistically insignificant predictors (citric acid and chlorides) after first iteration w/o much change to overall performance.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26E311-7BFA-420A-A475-36154CB6D725}"/>
              </a:ext>
            </a:extLst>
          </p:cNvPr>
          <p:cNvCxnSpPr/>
          <p:nvPr/>
        </p:nvCxnSpPr>
        <p:spPr>
          <a:xfrm>
            <a:off x="144112" y="1549878"/>
            <a:ext cx="1190377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F95172-B596-491A-9CEF-8AE9F2AA5621}"/>
              </a:ext>
            </a:extLst>
          </p:cNvPr>
          <p:cNvSpPr/>
          <p:nvPr/>
        </p:nvSpPr>
        <p:spPr>
          <a:xfrm>
            <a:off x="144112" y="1590712"/>
            <a:ext cx="11649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The wine maker must balance risk of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FP (predicted as premium but is economy) to avoid disappointing customers and loss of brand equity (higher precision)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7AEBE-1884-44E5-9984-F2732FCD016C}"/>
              </a:ext>
            </a:extLst>
          </p:cNvPr>
          <p:cNvSpPr/>
          <p:nvPr/>
        </p:nvSpPr>
        <p:spPr>
          <a:xfrm>
            <a:off x="144111" y="2539969"/>
            <a:ext cx="77012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FN (predicted as economy but is premium) to minimize loss of revenue/profit, may lead to higher volume/customers in the segment (higher recall).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Tune threshold value.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8433C8-A162-4A31-9858-5F0EE5F0172E}"/>
              </a:ext>
            </a:extLst>
          </p:cNvPr>
          <p:cNvCxnSpPr/>
          <p:nvPr/>
        </p:nvCxnSpPr>
        <p:spPr>
          <a:xfrm>
            <a:off x="144112" y="3863408"/>
            <a:ext cx="1190377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377636" y="2312121"/>
          <a:ext cx="3393455" cy="147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2695630" imgH="1171512" progId="Excel.Sheet.12">
                  <p:embed/>
                </p:oleObj>
              </mc:Choice>
              <mc:Fallback>
                <p:oleObj name="Worksheet" r:id="rId3" imgW="2695630" imgH="1171512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77636" y="2312121"/>
                        <a:ext cx="3393455" cy="1474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2808761" y="5621286"/>
            <a:ext cx="4539615" cy="79311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8377637" y="4146997"/>
            <a:ext cx="3552694" cy="25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6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B9FC6610-A5F8-45EA-B7D4-AFDF75D2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9AB7A3-4EBC-40F6-99B4-4B1FE7F9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65333E-6BF7-40FE-AC7D-EB8A0900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63A56E-FBAE-4E6E-BC30-0EF2BB9CFCDD}"/>
              </a:ext>
            </a:extLst>
          </p:cNvPr>
          <p:cNvSpPr/>
          <p:nvPr/>
        </p:nvSpPr>
        <p:spPr>
          <a:xfrm>
            <a:off x="2797126" y="2678464"/>
            <a:ext cx="8832898" cy="3798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i="1" cap="all" dirty="0">
                <a:ln w="3175" cmpd="sng">
                  <a:noFill/>
                </a:ln>
                <a:solidFill>
                  <a:schemeClr val="tx2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+mj-lt"/>
                <a:ea typeface="+mj-ea"/>
                <a:cs typeface="+mj-cs"/>
              </a:rPr>
              <a:t>Linear Regression, SVM 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971C6CD-6DA8-4FDD-A89B-4B681DEA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1457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3CBB7D-B825-489C-9789-70D05A25C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5120" y="2519131"/>
            <a:ext cx="932688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3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044B8-8645-4284-80B8-DEF8A0C53B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1739" y="4134741"/>
            <a:ext cx="3943586" cy="26512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9967DE-51C9-A545-AF7A-0FBCF1959F8F}"/>
              </a:ext>
            </a:extLst>
          </p:cNvPr>
          <p:cNvSpPr/>
          <p:nvPr/>
        </p:nvSpPr>
        <p:spPr>
          <a:xfrm>
            <a:off x="144000" y="71999"/>
            <a:ext cx="11520000" cy="87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cap="all" dirty="0">
                <a:latin typeface="Book Antiqua" panose="02040602050305030304" pitchFamily="18" charset="0"/>
              </a:rPr>
              <a:t>Linear </a:t>
            </a:r>
            <a:r>
              <a:rPr lang="en-US" sz="3300" b="1" cap="all" dirty="0">
                <a:latin typeface="Book Antiqua" panose="02040602050305030304" pitchFamily="18" charset="0"/>
              </a:rPr>
              <a:t>Regression</a:t>
            </a:r>
            <a:endParaRPr lang="en-US" sz="3200" b="1" cap="all" dirty="0"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4F4FE-03C9-4C45-BD19-0B5BE5908B89}"/>
              </a:ext>
            </a:extLst>
          </p:cNvPr>
          <p:cNvSpPr txBox="1"/>
          <p:nvPr/>
        </p:nvSpPr>
        <p:spPr>
          <a:xfrm>
            <a:off x="6439378" y="1827119"/>
            <a:ext cx="2507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Observations:</a:t>
            </a:r>
          </a:p>
          <a:p>
            <a:pPr marL="342900" indent="-342900">
              <a:buAutoNum type="arabicPeriod"/>
            </a:pPr>
            <a:r>
              <a:rPr lang="en-US" dirty="0"/>
              <a:t>weak Linearity amongst response and independent variables.</a:t>
            </a:r>
          </a:p>
          <a:p>
            <a:pPr marL="342900" indent="-342900">
              <a:buAutoNum type="arabicPeriod"/>
            </a:pPr>
            <a:r>
              <a:rPr lang="en-US" dirty="0"/>
              <a:t>Independence of samples assumed as dataset is small.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DC30B-9AD6-7B49-BAE0-50D0BE55A3F3}"/>
              </a:ext>
            </a:extLst>
          </p:cNvPr>
          <p:cNvSpPr txBox="1"/>
          <p:nvPr/>
        </p:nvSpPr>
        <p:spPr>
          <a:xfrm>
            <a:off x="3232222" y="958885"/>
            <a:ext cx="2507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Dependant Variable:</a:t>
            </a:r>
          </a:p>
          <a:p>
            <a:r>
              <a:rPr lang="en-CA" dirty="0"/>
              <a:t>Wine quality grouped as </a:t>
            </a:r>
            <a:r>
              <a:rPr lang="en-US" dirty="0"/>
              <a:t>continuous scalar variable.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EA6F3-FD1F-6840-9DD4-1DDB8D2616F5}"/>
              </a:ext>
            </a:extLst>
          </p:cNvPr>
          <p:cNvSpPr txBox="1"/>
          <p:nvPr/>
        </p:nvSpPr>
        <p:spPr>
          <a:xfrm>
            <a:off x="144000" y="943198"/>
            <a:ext cx="2507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Independent variables:  </a:t>
            </a:r>
            <a:r>
              <a:rPr lang="en-CA" dirty="0"/>
              <a:t>1) fixed acidity </a:t>
            </a:r>
          </a:p>
          <a:p>
            <a:r>
              <a:rPr lang="en-CA" dirty="0"/>
              <a:t>2) volatile acidity </a:t>
            </a:r>
          </a:p>
          <a:p>
            <a:r>
              <a:rPr lang="en-CA" dirty="0"/>
              <a:t>3) citric acid </a:t>
            </a:r>
          </a:p>
          <a:p>
            <a:r>
              <a:rPr lang="en-CA" dirty="0"/>
              <a:t>4) residual sugar </a:t>
            </a:r>
          </a:p>
          <a:p>
            <a:r>
              <a:rPr lang="en-CA" dirty="0"/>
              <a:t>5) chlorides </a:t>
            </a:r>
          </a:p>
          <a:p>
            <a:r>
              <a:rPr lang="en-CA" dirty="0"/>
              <a:t>6) free sulfur dioxide </a:t>
            </a:r>
          </a:p>
          <a:p>
            <a:r>
              <a:rPr lang="en-CA" dirty="0"/>
              <a:t>7) total sulfur dioxide </a:t>
            </a:r>
          </a:p>
          <a:p>
            <a:r>
              <a:rPr lang="en-CA" dirty="0"/>
              <a:t>8) density </a:t>
            </a:r>
          </a:p>
          <a:p>
            <a:r>
              <a:rPr lang="en-CA" dirty="0"/>
              <a:t>9) pH </a:t>
            </a:r>
          </a:p>
          <a:p>
            <a:r>
              <a:rPr lang="en-CA" dirty="0"/>
              <a:t>10) sulphates</a:t>
            </a:r>
          </a:p>
          <a:p>
            <a:r>
              <a:rPr lang="en-CA" dirty="0"/>
              <a:t>11) alcohol</a:t>
            </a:r>
            <a:r>
              <a:rPr lang="en-CA" b="1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D5AD3-EAE1-4159-92C6-D102BDB0BDB0}"/>
              </a:ext>
            </a:extLst>
          </p:cNvPr>
          <p:cNvPicPr/>
          <p:nvPr/>
        </p:nvPicPr>
        <p:blipFill rotWithShape="1">
          <a:blip r:embed="rId4"/>
          <a:srcRect b="68230"/>
          <a:stretch/>
        </p:blipFill>
        <p:spPr>
          <a:xfrm>
            <a:off x="22080" y="4318997"/>
            <a:ext cx="3754579" cy="1941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6C6026-06D5-4A59-9AC2-BEBF1C709DED}"/>
              </a:ext>
            </a:extLst>
          </p:cNvPr>
          <p:cNvPicPr/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97478" y="1959635"/>
            <a:ext cx="3269927" cy="2042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46A1B6-ECB0-4FB3-B849-83F9159E8A45}"/>
              </a:ext>
            </a:extLst>
          </p:cNvPr>
          <p:cNvPicPr/>
          <p:nvPr/>
        </p:nvPicPr>
        <p:blipFill rotWithShape="1">
          <a:blip r:embed="rId4"/>
          <a:srcRect t="30451" r="11438" b="13653"/>
          <a:stretch/>
        </p:blipFill>
        <p:spPr>
          <a:xfrm>
            <a:off x="2835044" y="2928358"/>
            <a:ext cx="3325135" cy="3416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FB7BA-7102-43C8-8558-2DBDD8EBCEEF}"/>
              </a:ext>
            </a:extLst>
          </p:cNvPr>
          <p:cNvPicPr/>
          <p:nvPr/>
        </p:nvPicPr>
        <p:blipFill rotWithShape="1">
          <a:blip r:embed="rId4"/>
          <a:srcRect t="90026"/>
          <a:stretch/>
        </p:blipFill>
        <p:spPr>
          <a:xfrm>
            <a:off x="83978" y="6344677"/>
            <a:ext cx="4609942" cy="4893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4DFE9D-504F-4C4C-A9DD-6C6C840288B7}"/>
              </a:ext>
            </a:extLst>
          </p:cNvPr>
          <p:cNvSpPr/>
          <p:nvPr/>
        </p:nvSpPr>
        <p:spPr>
          <a:xfrm>
            <a:off x="6343463" y="1323302"/>
            <a:ext cx="6120000" cy="369332"/>
          </a:xfrm>
          <a:prstGeom prst="rect">
            <a:avLst/>
          </a:prstGeom>
        </p:spPr>
        <p:txBody>
          <a:bodyPr numCol="2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/>
              <a:t>90 / 10 – test train split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>
                <a:solidFill>
                  <a:srgbClr val="C00000"/>
                </a:solidFill>
              </a:rPr>
              <a:t>Overall score 0.3 R</a:t>
            </a:r>
            <a:r>
              <a:rPr lang="en-CA" b="1" baseline="30000" dirty="0">
                <a:solidFill>
                  <a:srgbClr val="C00000"/>
                </a:solidFill>
              </a:rPr>
              <a:t>2</a:t>
            </a:r>
            <a:r>
              <a:rPr lang="en-CA" b="1" dirty="0">
                <a:solidFill>
                  <a:srgbClr val="C00000"/>
                </a:solidFill>
              </a:rPr>
              <a:t> on 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DFD6D4-0C95-421A-9123-07962669BAD6}"/>
              </a:ext>
            </a:extLst>
          </p:cNvPr>
          <p:cNvSpPr/>
          <p:nvPr/>
        </p:nvSpPr>
        <p:spPr>
          <a:xfrm>
            <a:off x="8651294" y="952512"/>
            <a:ext cx="1137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Highlights: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DC565-8D72-4D09-8EDB-AF6E70B99AE8}"/>
              </a:ext>
            </a:extLst>
          </p:cNvPr>
          <p:cNvSpPr/>
          <p:nvPr/>
        </p:nvSpPr>
        <p:spPr>
          <a:xfrm>
            <a:off x="9789106" y="4636518"/>
            <a:ext cx="2674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/>
            <a:r>
              <a:rPr lang="en-US" dirty="0"/>
              <a:t>3.  Residuals is normal</a:t>
            </a:r>
            <a:endParaRPr lang="en-US" sz="2000" dirty="0"/>
          </a:p>
          <a:p>
            <a:pPr marL="182563" lvl="1"/>
            <a:r>
              <a:rPr lang="en-US" dirty="0"/>
              <a:t>4.  No constant variability in residuals plot.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6E7971-AF0D-43F8-A668-C3BE5864B8CA}"/>
              </a:ext>
            </a:extLst>
          </p:cNvPr>
          <p:cNvCxnSpPr>
            <a:cxnSpLocks/>
          </p:cNvCxnSpPr>
          <p:nvPr/>
        </p:nvCxnSpPr>
        <p:spPr>
          <a:xfrm>
            <a:off x="6160179" y="877056"/>
            <a:ext cx="0" cy="5914103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65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9967DE-51C9-A545-AF7A-0FBCF1959F8F}"/>
              </a:ext>
            </a:extLst>
          </p:cNvPr>
          <p:cNvSpPr/>
          <p:nvPr/>
        </p:nvSpPr>
        <p:spPr>
          <a:xfrm>
            <a:off x="144000" y="72000"/>
            <a:ext cx="9753600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cap="all" dirty="0">
                <a:latin typeface="Book Antiqua" panose="02040602050305030304" pitchFamily="18" charset="0"/>
              </a:rPr>
              <a:t>Model </a:t>
            </a:r>
            <a:r>
              <a:rPr lang="en-US" sz="3300" b="1" cap="all" dirty="0">
                <a:latin typeface="Book Antiqua" panose="02040602050305030304" pitchFamily="18" charset="0"/>
              </a:rPr>
              <a:t>improvements</a:t>
            </a:r>
            <a:r>
              <a:rPr lang="en-US" sz="3200" b="1" cap="all" dirty="0">
                <a:latin typeface="Book Antiqua" panose="0204060205030503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DC30B-9AD6-7B49-BAE0-50D0BE55A3F3}"/>
              </a:ext>
            </a:extLst>
          </p:cNvPr>
          <p:cNvSpPr txBox="1"/>
          <p:nvPr/>
        </p:nvSpPr>
        <p:spPr>
          <a:xfrm>
            <a:off x="220200" y="920235"/>
            <a:ext cx="6162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Fine Tuning by backward elimination &amp; p-value</a:t>
            </a:r>
          </a:p>
          <a:p>
            <a:r>
              <a:rPr lang="en-US" sz="2000" dirty="0"/>
              <a:t>Models have R</a:t>
            </a:r>
            <a:r>
              <a:rPr lang="en-US" sz="2000" baseline="30000" dirty="0"/>
              <a:t>2 </a:t>
            </a:r>
            <a:r>
              <a:rPr lang="en-US" sz="2000" dirty="0"/>
              <a:t> ranging from 0.26 to 0.3 which is not better than the first model.</a:t>
            </a:r>
            <a:endParaRPr lang="en-US" sz="2000" b="1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D2155D-98C3-4536-8A38-A47D112418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08450" y="209572"/>
            <a:ext cx="4178300" cy="1780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4EF14-6349-4DE2-B423-8A68107A40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14150" y="1989580"/>
            <a:ext cx="4057650" cy="495300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302EA88-E1B9-4F4B-A08D-56CB71262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89803"/>
              </p:ext>
            </p:extLst>
          </p:nvPr>
        </p:nvGraphicFramePr>
        <p:xfrm>
          <a:off x="144000" y="2537212"/>
          <a:ext cx="11590800" cy="35725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91014">
                  <a:extLst>
                    <a:ext uri="{9D8B030D-6E8A-4147-A177-3AD203B41FA5}">
                      <a16:colId xmlns:a16="http://schemas.microsoft.com/office/drawing/2014/main" val="1740283498"/>
                    </a:ext>
                  </a:extLst>
                </a:gridCol>
                <a:gridCol w="2672586">
                  <a:extLst>
                    <a:ext uri="{9D8B030D-6E8A-4147-A177-3AD203B41FA5}">
                      <a16:colId xmlns:a16="http://schemas.microsoft.com/office/drawing/2014/main" val="2022606953"/>
                    </a:ext>
                  </a:extLst>
                </a:gridCol>
                <a:gridCol w="3863600">
                  <a:extLst>
                    <a:ext uri="{9D8B030D-6E8A-4147-A177-3AD203B41FA5}">
                      <a16:colId xmlns:a16="http://schemas.microsoft.com/office/drawing/2014/main" val="125836121"/>
                    </a:ext>
                  </a:extLst>
                </a:gridCol>
                <a:gridCol w="3863600">
                  <a:extLst>
                    <a:ext uri="{9D8B030D-6E8A-4147-A177-3AD203B41FA5}">
                      <a16:colId xmlns:a16="http://schemas.microsoft.com/office/drawing/2014/main" val="3760537733"/>
                    </a:ext>
                  </a:extLst>
                </a:gridCol>
              </a:tblGrid>
              <a:tr h="407008">
                <a:tc>
                  <a:txBody>
                    <a:bodyPr/>
                    <a:lstStyle/>
                    <a:p>
                      <a:pPr algn="ctr"/>
                      <a:r>
                        <a:rPr lang="fr-FR" sz="1400" cap="all" baseline="0" dirty="0"/>
                        <a:t>Methods</a:t>
                      </a:r>
                      <a:endParaRPr lang="en-US" sz="1400" cap="all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cap="all" baseline="0" dirty="0"/>
                        <a:t>Ridge Regression</a:t>
                      </a:r>
                      <a:endParaRPr lang="en-US" sz="1400" b="1" kern="1200" cap="all" baseline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cap="all" baseline="0" dirty="0"/>
                        <a:t>Normalization by Log transformation</a:t>
                      </a:r>
                      <a:endParaRPr lang="en-US" sz="1400" b="1" kern="1200" cap="all" baseline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cap="all" baseline="0" dirty="0"/>
                        <a:t>SVR  with Normalized data</a:t>
                      </a:r>
                      <a:endParaRPr lang="en-US" sz="1400" b="1" kern="1200" cap="all" baseline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678999"/>
                  </a:ext>
                </a:extLst>
              </a:tr>
              <a:tr h="13367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Used Regularization that</a:t>
                      </a:r>
                      <a:r>
                        <a:rPr lang="en-US" sz="1600" kern="1200" dirty="0">
                          <a:effectLst/>
                        </a:rPr>
                        <a:t> constrains the magnitude of coefficients to reduce model complexity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 err="1"/>
                        <a:t>Free_sulfur_dioxide</a:t>
                      </a:r>
                      <a:r>
                        <a:rPr lang="en-US" sz="1600" kern="1200" dirty="0"/>
                        <a:t> variable was transformed using </a:t>
                      </a:r>
                      <a:r>
                        <a:rPr lang="en-US" sz="1600" kern="1200" dirty="0" err="1"/>
                        <a:t>np.sqrt</a:t>
                      </a:r>
                      <a:r>
                        <a:rPr lang="en-US" sz="1600" kern="1200" dirty="0"/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/>
                        <a:t>Chlorides, </a:t>
                      </a:r>
                      <a:r>
                        <a:rPr lang="en-US" sz="1600" kern="1200" dirty="0" err="1"/>
                        <a:t>volatile_acidity</a:t>
                      </a:r>
                      <a:r>
                        <a:rPr lang="en-US" sz="1600" kern="1200" dirty="0"/>
                        <a:t> and sulphates variables are log-transformed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/>
                        <a:t>Grid Search Cross Validation to find optimal SVM Params: Kernel, C, Gamma</a:t>
                      </a:r>
                      <a:endParaRPr lang="en-CA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/>
                        <a:t>Data Normalization using Standard-Scaler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469572"/>
                  </a:ext>
                </a:extLst>
              </a:tr>
              <a:tr h="12887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Outcome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Model coefficients are shrunk towards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Statistically significant coefficients as almost all of the coefficients have p-value&lt;0.05 </a:t>
                      </a:r>
                    </a:p>
                    <a:p>
                      <a:pPr algn="ctr"/>
                      <a:r>
                        <a:rPr lang="en-US" sz="1800" kern="1200" dirty="0">
                          <a:effectLst/>
                        </a:rPr>
                        <a:t>p-values of </a:t>
                      </a:r>
                      <a:r>
                        <a:rPr lang="en-US" sz="1800" kern="1200" dirty="0" err="1">
                          <a:effectLst/>
                        </a:rPr>
                        <a:t>citric_acid</a:t>
                      </a:r>
                      <a:r>
                        <a:rPr lang="en-US" sz="1800" kern="1200" dirty="0">
                          <a:effectLst/>
                        </a:rPr>
                        <a:t> and chlorides are much better.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-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381645"/>
                  </a:ext>
                </a:extLst>
              </a:tr>
              <a:tr h="32219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</a:t>
                      </a:r>
                      <a:r>
                        <a:rPr lang="en-US" b="1" baseline="30000" dirty="0"/>
                        <a:t>2</a:t>
                      </a:r>
                      <a:r>
                        <a:rPr lang="en-US" b="1" dirty="0"/>
                        <a:t> on Test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effectLst/>
                        </a:rPr>
                        <a:t>0.31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effectLst/>
                        </a:rPr>
                        <a:t>0.33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effectLst/>
                        </a:rPr>
                        <a:t>0.45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705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08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B9FC6610-A5F8-45EA-B7D4-AFDF75D2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9AB7A3-4EBC-40F6-99B4-4B1FE7F9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65333E-6BF7-40FE-AC7D-EB8A0900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63A56E-FBAE-4E6E-BC30-0EF2BB9CFCDD}"/>
              </a:ext>
            </a:extLst>
          </p:cNvPr>
          <p:cNvSpPr/>
          <p:nvPr/>
        </p:nvSpPr>
        <p:spPr>
          <a:xfrm>
            <a:off x="2797126" y="2678464"/>
            <a:ext cx="8832898" cy="3798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i="1" cap="all" dirty="0">
                <a:ln w="3175" cmpd="sng">
                  <a:noFill/>
                </a:ln>
                <a:solidFill>
                  <a:schemeClr val="tx2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971C6CD-6DA8-4FDD-A89B-4B681DEA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1457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3CBB7D-B825-489C-9789-70D05A25C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5120" y="2519131"/>
            <a:ext cx="932688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09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6C36D2F4-71BB-4B26-94DD-BC1F00A82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364F89-F830-420F-9F49-95136CBD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9D266-F1B1-4D0F-97B5-5FA3409A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9099" y="1052329"/>
            <a:ext cx="4419601" cy="4143354"/>
          </a:xfrm>
        </p:spPr>
        <p:txBody>
          <a:bodyPr vert="horz" lIns="91440" tIns="45720" rIns="91440" bIns="45720" rtlCol="0">
            <a:normAutofit/>
          </a:bodyPr>
          <a:lstStyle/>
          <a:p>
            <a:pPr marL="3746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cap="all" dirty="0">
                <a:solidFill>
                  <a:schemeClr val="tx1"/>
                </a:solidFill>
              </a:rPr>
              <a:t>Alcohol content </a:t>
            </a:r>
            <a:r>
              <a:rPr lang="en-US" sz="1900" b="1" cap="all" dirty="0">
                <a:solidFill>
                  <a:schemeClr val="tx1"/>
                </a:solidFill>
              </a:rPr>
              <a:t>∝ </a:t>
            </a:r>
            <a:r>
              <a:rPr lang="en-US" sz="1900" cap="all" dirty="0">
                <a:solidFill>
                  <a:schemeClr val="tx1"/>
                </a:solidFill>
              </a:rPr>
              <a:t> Quality</a:t>
            </a:r>
          </a:p>
          <a:p>
            <a:pPr marL="3746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cap="all" dirty="0">
                <a:solidFill>
                  <a:schemeClr val="tx1"/>
                </a:solidFill>
              </a:rPr>
              <a:t>Residual sugar </a:t>
            </a:r>
            <a:r>
              <a:rPr lang="en-US" sz="1900" b="1" cap="all" dirty="0">
                <a:solidFill>
                  <a:schemeClr val="tx1"/>
                </a:solidFill>
              </a:rPr>
              <a:t>∝</a:t>
            </a:r>
            <a:r>
              <a:rPr lang="en-US" sz="1900" cap="all" dirty="0">
                <a:solidFill>
                  <a:schemeClr val="tx1"/>
                </a:solidFill>
              </a:rPr>
              <a:t> 1 / (alcohol content) </a:t>
            </a:r>
          </a:p>
          <a:p>
            <a:pPr marL="831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White wine has more sugar</a:t>
            </a:r>
          </a:p>
          <a:p>
            <a:pPr marL="3746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cap="all" dirty="0">
                <a:solidFill>
                  <a:schemeClr val="tx1"/>
                </a:solidFill>
              </a:rPr>
              <a:t>Ingredients that CAN  spoil YOUR experience:</a:t>
            </a:r>
          </a:p>
          <a:p>
            <a:pPr marL="8318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Volatile Acid - turns to Vinegar</a:t>
            </a:r>
          </a:p>
          <a:p>
            <a:pPr marL="8318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SO2  - rotten egg like smell</a:t>
            </a:r>
          </a:p>
        </p:txBody>
      </p:sp>
      <p:pic>
        <p:nvPicPr>
          <p:cNvPr id="6" name="Content Placeholder 5" descr="A picture containing mirror, glass, animal&#10;&#10;Description automatically generated">
            <a:extLst>
              <a:ext uri="{FF2B5EF4-FFF2-40B4-BE49-F238E27FC236}">
                <a16:creationId xmlns:a16="http://schemas.microsoft.com/office/drawing/2014/main" id="{9612FC94-8A62-4E8B-B344-4A88D648D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5" r="17062" b="-1"/>
          <a:stretch/>
        </p:blipFill>
        <p:spPr>
          <a:xfrm>
            <a:off x="5181600" y="10"/>
            <a:ext cx="7010399" cy="685799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B33DBEF2-0A54-4CCF-952F-ABFA981C6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755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6" y="1143293"/>
            <a:ext cx="5422969" cy="4268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6600" cap="all" dirty="0">
                <a:solidFill>
                  <a:schemeClr val="tx2"/>
                </a:solidFill>
              </a:rPr>
              <a:t>Red</a:t>
            </a:r>
            <a:br>
              <a:rPr lang="en-US" sz="6600" cap="all" dirty="0">
                <a:solidFill>
                  <a:schemeClr val="tx2"/>
                </a:solidFill>
              </a:rPr>
            </a:br>
            <a:r>
              <a:rPr lang="en-US" sz="6600" cap="all" dirty="0">
                <a:solidFill>
                  <a:schemeClr val="tx2"/>
                </a:solidFill>
              </a:rPr>
              <a:t>or </a:t>
            </a:r>
            <a:br>
              <a:rPr lang="en-US" sz="6600" cap="all" dirty="0">
                <a:solidFill>
                  <a:schemeClr val="tx2"/>
                </a:solidFill>
              </a:rPr>
            </a:br>
            <a:r>
              <a:rPr lang="en-US" sz="6600" cap="all" dirty="0">
                <a:solidFill>
                  <a:schemeClr val="tx2"/>
                </a:solidFill>
              </a:rPr>
              <a:t>white?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close up of a bottle&#10;&#10;Description automatically generated">
            <a:extLst>
              <a:ext uri="{FF2B5EF4-FFF2-40B4-BE49-F238E27FC236}">
                <a16:creationId xmlns:a16="http://schemas.microsoft.com/office/drawing/2014/main" id="{FF95B96D-6534-47F1-B52E-4FB58956E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"/>
          <a:stretch/>
        </p:blipFill>
        <p:spPr>
          <a:xfrm>
            <a:off x="791591" y="1342215"/>
            <a:ext cx="2945431" cy="4395197"/>
          </a:xfrm>
          <a:prstGeom prst="rect">
            <a:avLst/>
          </a:prstGeom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3222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ttle, indoor, vase, sitting&#10;&#10;Description automatically generated">
            <a:extLst>
              <a:ext uri="{FF2B5EF4-FFF2-40B4-BE49-F238E27FC236}">
                <a16:creationId xmlns:a16="http://schemas.microsoft.com/office/drawing/2014/main" id="{A047A790-751A-439A-B8FF-AAAE6CCF8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596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019B3-7B84-4479-8DC5-A0FDE718C84D}"/>
              </a:ext>
            </a:extLst>
          </p:cNvPr>
          <p:cNvSpPr txBox="1"/>
          <p:nvPr/>
        </p:nvSpPr>
        <p:spPr>
          <a:xfrm flipH="1">
            <a:off x="6095999" y="1548580"/>
            <a:ext cx="5485958" cy="363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chemeClr val="bg2">
                    <a:lumMod val="10000"/>
                  </a:schemeClr>
                </a:solidFill>
                <a:latin typeface="Book Antiqua" panose="02040602050305030304" pitchFamily="18" charset="0"/>
              </a:rPr>
              <a:t>Agenda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600" dirty="0">
                <a:solidFill>
                  <a:schemeClr val="bg2">
                    <a:lumMod val="10000"/>
                  </a:schemeClr>
                </a:solidFill>
                <a:latin typeface="Book Antiqua" panose="0204060205030503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600" dirty="0">
                <a:solidFill>
                  <a:schemeClr val="bg2">
                    <a:lumMod val="10000"/>
                  </a:schemeClr>
                </a:solidFill>
                <a:latin typeface="Book Antiqua" panose="02040602050305030304" pitchFamily="18" charset="0"/>
              </a:rPr>
              <a:t>Hypothesis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600" dirty="0">
                <a:solidFill>
                  <a:schemeClr val="bg2">
                    <a:lumMod val="10000"/>
                  </a:schemeClr>
                </a:solidFill>
                <a:latin typeface="Book Antiqua" panose="02040602050305030304" pitchFamily="18" charset="0"/>
              </a:rPr>
              <a:t>Logistic Regression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600" dirty="0">
                <a:solidFill>
                  <a:schemeClr val="bg2">
                    <a:lumMod val="10000"/>
                  </a:schemeClr>
                </a:solidFill>
                <a:latin typeface="Book Antiqua" panose="02040602050305030304" pitchFamily="18" charset="0"/>
              </a:rPr>
              <a:t>Linear Regression and SVM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600" dirty="0">
                <a:solidFill>
                  <a:schemeClr val="bg2">
                    <a:lumMod val="10000"/>
                  </a:schemeClr>
                </a:solidFill>
                <a:latin typeface="Book Antiqua" panose="02040602050305030304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02017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6">
            <a:extLst>
              <a:ext uri="{FF2B5EF4-FFF2-40B4-BE49-F238E27FC236}">
                <a16:creationId xmlns:a16="http://schemas.microsoft.com/office/drawing/2014/main" id="{C1B6C37C-7DF9-474A-9968-95ACFB826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6ACC021-7537-435E-A333-129F2EA4B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BE9F2DF3-07EE-480C-A880-A3C47812B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036" y="559678"/>
            <a:ext cx="4765965" cy="1684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AND THE WINNER IS… </a:t>
            </a:r>
            <a:br>
              <a:rPr lang="en-US" sz="2800" dirty="0"/>
            </a:br>
            <a:r>
              <a:rPr lang="en-US" sz="2000" dirty="0"/>
              <a:t>(based on dataset used)</a:t>
            </a:r>
            <a:endParaRPr lang="en-US" sz="2800" dirty="0"/>
          </a:p>
        </p:txBody>
      </p:sp>
      <p:sp>
        <p:nvSpPr>
          <p:cNvPr id="123" name="Freeform 6">
            <a:extLst>
              <a:ext uri="{FF2B5EF4-FFF2-40B4-BE49-F238E27FC236}">
                <a16:creationId xmlns:a16="http://schemas.microsoft.com/office/drawing/2014/main" id="{83530746-0DC4-40DB-8553-5A6E74A28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76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1F110C4-4CEB-43D6-B695-2279C221B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4676" y="0"/>
            <a:ext cx="4591324" cy="2368827"/>
          </a:xfrm>
          <a:custGeom>
            <a:avLst/>
            <a:gdLst>
              <a:gd name="connsiteX0" fmla="*/ 3695 w 4591324"/>
              <a:gd name="connsiteY0" fmla="*/ 0 h 2368827"/>
              <a:gd name="connsiteX1" fmla="*/ 4587630 w 4591324"/>
              <a:gd name="connsiteY1" fmla="*/ 0 h 2368827"/>
              <a:gd name="connsiteX2" fmla="*/ 4591324 w 4591324"/>
              <a:gd name="connsiteY2" fmla="*/ 73165 h 2368827"/>
              <a:gd name="connsiteX3" fmla="*/ 2295662 w 4591324"/>
              <a:gd name="connsiteY3" fmla="*/ 2368827 h 2368827"/>
              <a:gd name="connsiteX4" fmla="*/ 0 w 4591324"/>
              <a:gd name="connsiteY4" fmla="*/ 73165 h 236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324" h="2368827">
                <a:moveTo>
                  <a:pt x="3695" y="0"/>
                </a:moveTo>
                <a:lnTo>
                  <a:pt x="4587630" y="0"/>
                </a:lnTo>
                <a:lnTo>
                  <a:pt x="4591324" y="73165"/>
                </a:lnTo>
                <a:cubicBezTo>
                  <a:pt x="4591324" y="1341024"/>
                  <a:pt x="3563521" y="2368827"/>
                  <a:pt x="2295662" y="2368827"/>
                </a:cubicBezTo>
                <a:cubicBezTo>
                  <a:pt x="1027803" y="2368827"/>
                  <a:pt x="0" y="1341024"/>
                  <a:pt x="0" y="7316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E0562BE-828A-4256-A30D-4B4E090DB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95182"/>
            <a:ext cx="6500502" cy="4162818"/>
          </a:xfrm>
          <a:custGeom>
            <a:avLst/>
            <a:gdLst>
              <a:gd name="connsiteX0" fmla="*/ 2982633 w 6500502"/>
              <a:gd name="connsiteY0" fmla="*/ 0 h 4162818"/>
              <a:gd name="connsiteX1" fmla="*/ 6500502 w 6500502"/>
              <a:gd name="connsiteY1" fmla="*/ 3517869 h 4162818"/>
              <a:gd name="connsiteX2" fmla="*/ 6482340 w 6500502"/>
              <a:gd name="connsiteY2" fmla="*/ 3877551 h 4162818"/>
              <a:gd name="connsiteX3" fmla="*/ 6438803 w 6500502"/>
              <a:gd name="connsiteY3" fmla="*/ 4162818 h 4162818"/>
              <a:gd name="connsiteX4" fmla="*/ 0 w 6500502"/>
              <a:gd name="connsiteY4" fmla="*/ 4162818 h 4162818"/>
              <a:gd name="connsiteX5" fmla="*/ 0 w 6500502"/>
              <a:gd name="connsiteY5" fmla="*/ 1658912 h 4162818"/>
              <a:gd name="connsiteX6" fmla="*/ 65561 w 6500502"/>
              <a:gd name="connsiteY6" fmla="*/ 1550996 h 4162818"/>
              <a:gd name="connsiteX7" fmla="*/ 2982633 w 6500502"/>
              <a:gd name="connsiteY7" fmla="*/ 0 h 416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0502" h="4162818">
                <a:moveTo>
                  <a:pt x="2982633" y="0"/>
                </a:moveTo>
                <a:cubicBezTo>
                  <a:pt x="4925498" y="0"/>
                  <a:pt x="6500502" y="1575004"/>
                  <a:pt x="6500502" y="3517869"/>
                </a:cubicBezTo>
                <a:cubicBezTo>
                  <a:pt x="6500502" y="3639298"/>
                  <a:pt x="6494350" y="3759290"/>
                  <a:pt x="6482340" y="3877551"/>
                </a:cubicBezTo>
                <a:lnTo>
                  <a:pt x="6438803" y="4162818"/>
                </a:lnTo>
                <a:lnTo>
                  <a:pt x="0" y="4162818"/>
                </a:lnTo>
                <a:lnTo>
                  <a:pt x="0" y="1658912"/>
                </a:lnTo>
                <a:lnTo>
                  <a:pt x="65561" y="1550996"/>
                </a:lnTo>
                <a:cubicBezTo>
                  <a:pt x="697748" y="615236"/>
                  <a:pt x="1768343" y="0"/>
                  <a:pt x="298263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0" descr="A close up of a barrel&#10;&#10;Description automatically generated">
            <a:extLst>
              <a:ext uri="{FF2B5EF4-FFF2-40B4-BE49-F238E27FC236}">
                <a16:creationId xmlns:a16="http://schemas.microsoft.com/office/drawing/2014/main" id="{3C07B4C1-7F64-4642-8598-7A3841B0B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5" b="42315"/>
          <a:stretch/>
        </p:blipFill>
        <p:spPr>
          <a:xfrm>
            <a:off x="20" y="2861772"/>
            <a:ext cx="6333889" cy="3996226"/>
          </a:xfrm>
          <a:custGeom>
            <a:avLst/>
            <a:gdLst>
              <a:gd name="connsiteX0" fmla="*/ 2982633 w 6333909"/>
              <a:gd name="connsiteY0" fmla="*/ 0 h 3996226"/>
              <a:gd name="connsiteX1" fmla="*/ 6333909 w 6333909"/>
              <a:gd name="connsiteY1" fmla="*/ 3351276 h 3996226"/>
              <a:gd name="connsiteX2" fmla="*/ 6316607 w 6333909"/>
              <a:gd name="connsiteY2" fmla="*/ 3693925 h 3996226"/>
              <a:gd name="connsiteX3" fmla="*/ 6270470 w 6333909"/>
              <a:gd name="connsiteY3" fmla="*/ 3996226 h 3996226"/>
              <a:gd name="connsiteX4" fmla="*/ 0 w 6333909"/>
              <a:gd name="connsiteY4" fmla="*/ 3996226 h 3996226"/>
              <a:gd name="connsiteX5" fmla="*/ 0 w 6333909"/>
              <a:gd name="connsiteY5" fmla="*/ 1828254 h 3996226"/>
              <a:gd name="connsiteX6" fmla="*/ 35838 w 6333909"/>
              <a:gd name="connsiteY6" fmla="*/ 1753859 h 3996226"/>
              <a:gd name="connsiteX7" fmla="*/ 2982633 w 6333909"/>
              <a:gd name="connsiteY7" fmla="*/ 0 h 399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33909" h="3996226">
                <a:moveTo>
                  <a:pt x="2982633" y="0"/>
                </a:moveTo>
                <a:cubicBezTo>
                  <a:pt x="4833492" y="0"/>
                  <a:pt x="6333909" y="1500417"/>
                  <a:pt x="6333909" y="3351276"/>
                </a:cubicBezTo>
                <a:cubicBezTo>
                  <a:pt x="6333909" y="3466955"/>
                  <a:pt x="6328048" y="3581265"/>
                  <a:pt x="6316607" y="3693925"/>
                </a:cubicBezTo>
                <a:lnTo>
                  <a:pt x="6270470" y="3996226"/>
                </a:lnTo>
                <a:lnTo>
                  <a:pt x="0" y="3996226"/>
                </a:lnTo>
                <a:lnTo>
                  <a:pt x="0" y="1828254"/>
                </a:lnTo>
                <a:lnTo>
                  <a:pt x="35838" y="1753859"/>
                </a:lnTo>
                <a:cubicBezTo>
                  <a:pt x="603341" y="709182"/>
                  <a:pt x="1710168" y="0"/>
                  <a:pt x="2982633" y="0"/>
                </a:cubicBezTo>
                <a:close/>
              </a:path>
            </a:pathLst>
          </a:cu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4653" y="2565779"/>
            <a:ext cx="4525348" cy="31458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Sweet flavor</a:t>
            </a:r>
          </a:p>
          <a:p>
            <a:r>
              <a:rPr lang="en-US" cap="all" dirty="0"/>
              <a:t>Floral aroma</a:t>
            </a:r>
          </a:p>
          <a:p>
            <a:r>
              <a:rPr lang="en-US" cap="all" dirty="0"/>
              <a:t>Higher alcohol content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D1284BE-DCBB-451A-95C5-5A518044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54240" y="6199730"/>
            <a:ext cx="493776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B3F8AE6-8563-4D40-8FED-BFEAF199F98D}"/>
              </a:ext>
            </a:extLst>
          </p:cNvPr>
          <p:cNvSpPr/>
          <p:nvPr/>
        </p:nvSpPr>
        <p:spPr>
          <a:xfrm>
            <a:off x="7628809" y="4816178"/>
            <a:ext cx="437510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lvl="1">
              <a:lnSpc>
                <a:spcPct val="102000"/>
              </a:lnSpc>
              <a:spcAft>
                <a:spcPts val="600"/>
              </a:spcAft>
            </a:pPr>
            <a:r>
              <a:rPr lang="en-US" sz="2000" dirty="0"/>
              <a:t>Best choice to make:</a:t>
            </a:r>
          </a:p>
          <a:p>
            <a:pPr marL="740664" lvl="2">
              <a:lnSpc>
                <a:spcPct val="102000"/>
              </a:lnSpc>
              <a:spcAft>
                <a:spcPts val="600"/>
              </a:spcAft>
            </a:pPr>
            <a:r>
              <a:rPr lang="en-US" sz="2000" cap="all" dirty="0"/>
              <a:t>Portuguese Madeira</a:t>
            </a:r>
          </a:p>
          <a:p>
            <a:pPr marL="740664" lvl="2">
              <a:lnSpc>
                <a:spcPct val="102000"/>
              </a:lnSpc>
              <a:spcAft>
                <a:spcPts val="600"/>
              </a:spcAft>
            </a:pPr>
            <a:r>
              <a:rPr lang="en-US" sz="2000" cap="all" dirty="0"/>
              <a:t>Spanish sherry</a:t>
            </a:r>
          </a:p>
        </p:txBody>
      </p:sp>
      <p:pic>
        <p:nvPicPr>
          <p:cNvPr id="29" name="Content Placeholder 6" descr="A close up of a glass of wine&#10;&#10;Description automatically generated">
            <a:extLst>
              <a:ext uri="{FF2B5EF4-FFF2-40B4-BE49-F238E27FC236}">
                <a16:creationId xmlns:a16="http://schemas.microsoft.com/office/drawing/2014/main" id="{8682A1CA-6ADB-487B-8636-2B21F3BC5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8" r="-2" b="34026"/>
          <a:stretch/>
        </p:blipFill>
        <p:spPr>
          <a:xfrm>
            <a:off x="1783279" y="-427120"/>
            <a:ext cx="4034117" cy="2671196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1906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6">
            <a:extLst>
              <a:ext uri="{FF2B5EF4-FFF2-40B4-BE49-F238E27FC236}">
                <a16:creationId xmlns:a16="http://schemas.microsoft.com/office/drawing/2014/main" id="{CEA861C5-3CE8-4AD0-925C-836509B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DB3FAAF-5FDF-4576-8E8B-8BE25DB82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hand holding a glass of wine&#10;&#10;Description automatically generated">
            <a:extLst>
              <a:ext uri="{FF2B5EF4-FFF2-40B4-BE49-F238E27FC236}">
                <a16:creationId xmlns:a16="http://schemas.microsoft.com/office/drawing/2014/main" id="{F3CD989C-90DA-404C-B540-F9B3FA01F1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" b="13058"/>
          <a:stretch/>
        </p:blipFill>
        <p:spPr>
          <a:xfrm>
            <a:off x="20" y="-4"/>
            <a:ext cx="12191981" cy="6858000"/>
          </a:xfrm>
          <a:prstGeom prst="rect">
            <a:avLst/>
          </a:prstGeom>
        </p:spPr>
      </p:pic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6C26611-CB68-442A-B7B8-2B6BCB966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47557" y="1136650"/>
            <a:ext cx="6344443" cy="3135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58BA69B2-4EF5-2248-B948-9817675D005A}"/>
              </a:ext>
            </a:extLst>
          </p:cNvPr>
          <p:cNvSpPr txBox="1">
            <a:spLocks/>
          </p:cNvSpPr>
          <p:nvPr/>
        </p:nvSpPr>
        <p:spPr>
          <a:xfrm>
            <a:off x="6477000" y="1524000"/>
            <a:ext cx="5137142" cy="16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4800" i="1" cap="all" dirty="0">
                <a:solidFill>
                  <a:schemeClr val="tx2"/>
                </a:solidFill>
              </a:rPr>
              <a:t>Thank you 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4800" i="1" cap="all" dirty="0">
                <a:solidFill>
                  <a:schemeClr val="tx2"/>
                </a:solidFill>
              </a:rPr>
              <a:t>And cheers!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B7E2-FBAF-4CC8-816A-2C542AAF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01015" y="1524000"/>
            <a:ext cx="0" cy="2748323"/>
          </a:xfrm>
          <a:prstGeom prst="line">
            <a:avLst/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6">
            <a:extLst>
              <a:ext uri="{FF2B5EF4-FFF2-40B4-BE49-F238E27FC236}">
                <a16:creationId xmlns:a16="http://schemas.microsoft.com/office/drawing/2014/main" id="{067D9A69-80DF-4613-9858-586902A49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467016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066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ndoor, table, sitting, bottle&#10;&#10;Description automatically generated">
            <a:extLst>
              <a:ext uri="{FF2B5EF4-FFF2-40B4-BE49-F238E27FC236}">
                <a16:creationId xmlns:a16="http://schemas.microsoft.com/office/drawing/2014/main" id="{415FE85B-1C6E-422F-AC9F-D091DD81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74937C-9D74-434F-89C9-F25B81EA0385}"/>
              </a:ext>
            </a:extLst>
          </p:cNvPr>
          <p:cNvSpPr/>
          <p:nvPr/>
        </p:nvSpPr>
        <p:spPr>
          <a:xfrm>
            <a:off x="170799" y="5747347"/>
            <a:ext cx="3763638" cy="493752"/>
          </a:xfrm>
          <a:prstGeom prst="roundRect">
            <a:avLst/>
          </a:prstGeo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numCol="1">
            <a:spAutoFit/>
          </a:bodyPr>
          <a:lstStyle/>
          <a:p>
            <a:pPr algn="ctr"/>
            <a:r>
              <a:rPr lang="en-US" sz="1600" b="1" dirty="0">
                <a:latin typeface="Book Antiqua" panose="02040602050305030304" pitchFamily="18" charset="0"/>
                <a:ea typeface="+mj-ea"/>
                <a:cs typeface="+mj-cs"/>
              </a:rPr>
              <a:t>3.6 liters more than the world average</a:t>
            </a:r>
          </a:p>
          <a:p>
            <a:pPr algn="ctr"/>
            <a:r>
              <a:rPr lang="en-US" sz="700" dirty="0"/>
              <a:t>Across multiple categories (beer, wine, spirits, cider, RTD) </a:t>
            </a:r>
            <a:endParaRPr lang="en-CA" sz="700" b="1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256AE-64A1-4906-AD66-47F3743C8BDD}"/>
              </a:ext>
            </a:extLst>
          </p:cNvPr>
          <p:cNvSpPr txBox="1"/>
          <p:nvPr/>
        </p:nvSpPr>
        <p:spPr>
          <a:xfrm>
            <a:off x="-49132" y="6575042"/>
            <a:ext cx="70766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Sources: Statista. Wine market in Canada. </a:t>
            </a:r>
            <a:r>
              <a:rPr lang="en-CA" sz="800" dirty="0"/>
              <a:t>World Health Statistics 2016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44C25AB-BA9D-422E-A2CD-7066568D0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13" y="1143293"/>
            <a:ext cx="7034362" cy="4268965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How much do we drink?</a:t>
            </a:r>
            <a:endParaRPr lang="en-CA" dirty="0">
              <a:latin typeface="Book Antiqua" panose="0204060205030503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BE8869-CD4E-4F3B-9D50-0DFFADD7B6E4}"/>
              </a:ext>
            </a:extLst>
          </p:cNvPr>
          <p:cNvSpPr/>
          <p:nvPr/>
        </p:nvSpPr>
        <p:spPr>
          <a:xfrm>
            <a:off x="6784403" y="2133957"/>
            <a:ext cx="4860000" cy="1532334"/>
          </a:xfrm>
          <a:prstGeom prst="roundRect">
            <a:avLst/>
          </a:prstGeo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numCol="3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000" dirty="0"/>
              <a:t> Days of consumption per month</a:t>
            </a:r>
          </a:p>
          <a:p>
            <a:pPr algn="ctr"/>
            <a:r>
              <a:rPr lang="en-US" sz="2400" dirty="0"/>
              <a:t>13</a:t>
            </a:r>
            <a:r>
              <a:rPr lang="en-US" sz="2000" dirty="0"/>
              <a:t> Unique occasions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 </a:t>
            </a:r>
            <a:r>
              <a:rPr lang="en-US" sz="2400" dirty="0"/>
              <a:t>25</a:t>
            </a:r>
            <a:r>
              <a:rPr lang="en-US" sz="2000" dirty="0"/>
              <a:t> Total drinks consumed</a:t>
            </a:r>
            <a:endParaRPr lang="en-US" sz="2000" b="1" cap="small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A23EEC-2DC6-4590-B599-363534A635BA}"/>
              </a:ext>
            </a:extLst>
          </p:cNvPr>
          <p:cNvSpPr/>
          <p:nvPr/>
        </p:nvSpPr>
        <p:spPr>
          <a:xfrm>
            <a:off x="7256112" y="1743797"/>
            <a:ext cx="3805850" cy="306467"/>
          </a:xfrm>
          <a:prstGeom prst="roundRect">
            <a:avLst/>
          </a:prstGeo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none">
            <a:spAutoFit/>
          </a:bodyPr>
          <a:lstStyle/>
          <a:p>
            <a:pPr algn="ctr"/>
            <a:r>
              <a:rPr lang="en-US" sz="1200" dirty="0"/>
              <a:t>What does an average month of drinking look like?</a:t>
            </a:r>
            <a:endParaRPr lang="en-US" sz="1200" b="1" cap="small" dirty="0">
              <a:latin typeface="Book Antiqua" panose="0204060205030503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E92399-8375-46FA-ADB6-01011ED9B0B8}"/>
              </a:ext>
            </a:extLst>
          </p:cNvPr>
          <p:cNvGrpSpPr/>
          <p:nvPr/>
        </p:nvGrpSpPr>
        <p:grpSpPr>
          <a:xfrm>
            <a:off x="9575718" y="4157170"/>
            <a:ext cx="2608884" cy="2638839"/>
            <a:chOff x="8128000" y="4137895"/>
            <a:chExt cx="2608884" cy="2638839"/>
          </a:xfrm>
        </p:grpSpPr>
        <p:pic>
          <p:nvPicPr>
            <p:cNvPr id="2052" name="Picture 4" descr="0_portion-">
              <a:extLst>
                <a:ext uri="{FF2B5EF4-FFF2-40B4-BE49-F238E27FC236}">
                  <a16:creationId xmlns:a16="http://schemas.microsoft.com/office/drawing/2014/main" id="{1170035A-1BFD-4CF0-8F4E-C2F4AFA5BE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93" b="90000" l="10000" r="90000">
                          <a14:foregroundMark x1="60678" y1="18116" x2="60678" y2="18116"/>
                          <a14:foregroundMark x1="11356" y1="60580" x2="11356" y2="60580"/>
                          <a14:foregroundMark x1="36441" y1="4493" x2="36441" y2="4493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11"/>
            <a:stretch/>
          </p:blipFill>
          <p:spPr bwMode="auto">
            <a:xfrm>
              <a:off x="8128000" y="4137895"/>
              <a:ext cx="2608884" cy="263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9DBB17-5412-4CF2-9C7C-C05820E613A3}"/>
                </a:ext>
              </a:extLst>
            </p:cNvPr>
            <p:cNvSpPr txBox="1"/>
            <p:nvPr/>
          </p:nvSpPr>
          <p:spPr>
            <a:xfrm>
              <a:off x="8882741" y="5893032"/>
              <a:ext cx="620488" cy="391597"/>
            </a:xfrm>
            <a:prstGeom prst="roundRect">
              <a:avLst/>
            </a:prstGeom>
            <a:solidFill>
              <a:srgbClr val="CDCD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>
                  <a:latin typeface="Calibri" panose="020F0502020204030204" pitchFamily="34" charset="0"/>
                  <a:cs typeface="Calibri" panose="020F0502020204030204" pitchFamily="34" charset="0"/>
                </a:rPr>
                <a:t>44%</a:t>
              </a:r>
              <a:endParaRPr lang="en-CA" sz="17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DE4411-0214-4770-B848-1FAAB1C69C94}"/>
                </a:ext>
              </a:extLst>
            </p:cNvPr>
            <p:cNvSpPr txBox="1"/>
            <p:nvPr/>
          </p:nvSpPr>
          <p:spPr>
            <a:xfrm>
              <a:off x="9692050" y="5150533"/>
              <a:ext cx="736464" cy="442674"/>
            </a:xfrm>
            <a:prstGeom prst="roundRect">
              <a:avLst/>
            </a:prstGeom>
            <a:solidFill>
              <a:srgbClr val="CDCD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33%</a:t>
              </a:r>
              <a:endParaRPr lang="en-CA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9F7554-0332-4524-9665-1CFB8D17DE0E}"/>
                </a:ext>
              </a:extLst>
            </p:cNvPr>
            <p:cNvSpPr txBox="1"/>
            <p:nvPr/>
          </p:nvSpPr>
          <p:spPr>
            <a:xfrm>
              <a:off x="8413241" y="5957953"/>
              <a:ext cx="425956" cy="589454"/>
            </a:xfrm>
            <a:prstGeom prst="flowChartManualOperation">
              <a:avLst/>
            </a:prstGeom>
            <a:solidFill>
              <a:srgbClr val="CDCDCD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CA" sz="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CA" sz="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CA" sz="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0BDF8CD-C6C0-4838-8BDA-E3BE820399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6162" y="5076021"/>
            <a:ext cx="3338204" cy="15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3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BADD3B8-01E5-41D1-9CDC-F7472467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0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22C25-1E35-4B77-A9D6-D724DCFF4A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953"/>
          <a:stretch/>
        </p:blipFill>
        <p:spPr>
          <a:xfrm>
            <a:off x="1659948" y="1197425"/>
            <a:ext cx="8872103" cy="552994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4781E-B2D1-4AF6-B28E-E8B115938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76202"/>
            <a:ext cx="8708570" cy="936169"/>
          </a:xfrm>
        </p:spPr>
        <p:txBody>
          <a:bodyPr>
            <a:normAutofit/>
          </a:bodyPr>
          <a:lstStyle/>
          <a:p>
            <a:r>
              <a:rPr lang="en-US" sz="6000" i="0" dirty="0"/>
              <a:t>How we drink?</a:t>
            </a:r>
            <a:endParaRPr lang="en-CA" sz="6000" i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494B39-34D7-4818-9457-B36D3A6874D8}"/>
              </a:ext>
            </a:extLst>
          </p:cNvPr>
          <p:cNvSpPr/>
          <p:nvPr/>
        </p:nvSpPr>
        <p:spPr>
          <a:xfrm>
            <a:off x="6825343" y="3015341"/>
            <a:ext cx="1883227" cy="3722913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15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FDC35E-7287-443E-B378-2DFCC522D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CDCDCD">
                <a:tint val="45000"/>
                <a:satMod val="400000"/>
              </a:srgbClr>
            </a:duotone>
          </a:blip>
          <a:srcRect l="833" t="2638" r="2118" b="1496"/>
          <a:stretch/>
        </p:blipFill>
        <p:spPr>
          <a:xfrm>
            <a:off x="4595149" y="1979273"/>
            <a:ext cx="7604572" cy="4883550"/>
          </a:xfrm>
          <a:prstGeom prst="rect">
            <a:avLst/>
          </a:prstGeom>
        </p:spPr>
      </p:pic>
      <p:pic>
        <p:nvPicPr>
          <p:cNvPr id="10" name="Picture 9" descr="A picture containing cat, indoor, sitting, black&#10;&#10;Description automatically generated">
            <a:extLst>
              <a:ext uri="{FF2B5EF4-FFF2-40B4-BE49-F238E27FC236}">
                <a16:creationId xmlns:a16="http://schemas.microsoft.com/office/drawing/2014/main" id="{E76B8450-6C35-41CD-A3C3-43C88D2C9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6"/>
          <a:stretch/>
        </p:blipFill>
        <p:spPr>
          <a:xfrm>
            <a:off x="0" y="0"/>
            <a:ext cx="45951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4781E-B2D1-4AF6-B28E-E8B115938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76202"/>
            <a:ext cx="12192000" cy="936169"/>
          </a:xfrm>
        </p:spPr>
        <p:txBody>
          <a:bodyPr>
            <a:noAutofit/>
          </a:bodyPr>
          <a:lstStyle/>
          <a:p>
            <a:r>
              <a:rPr lang="en-US" sz="4400" i="0" dirty="0"/>
              <a:t>How we decide what to drink?</a:t>
            </a:r>
            <a:endParaRPr lang="en-CA" sz="4400" i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1C4BA3-A7BC-470F-9EF1-9C063BEB81CF}"/>
              </a:ext>
            </a:extLst>
          </p:cNvPr>
          <p:cNvSpPr/>
          <p:nvPr/>
        </p:nvSpPr>
        <p:spPr>
          <a:xfrm>
            <a:off x="5414781" y="1191570"/>
            <a:ext cx="541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latin typeface="Open Sans"/>
              </a:rPr>
              <a:t>Canadian purchase criteria when buying wine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76945-48EF-4C13-9F45-DEB561937504}"/>
              </a:ext>
            </a:extLst>
          </p:cNvPr>
          <p:cNvSpPr txBox="1"/>
          <p:nvPr/>
        </p:nvSpPr>
        <p:spPr>
          <a:xfrm>
            <a:off x="4595149" y="6690167"/>
            <a:ext cx="75968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2">
                    <a:lumMod val="25000"/>
                  </a:schemeClr>
                </a:solidFill>
              </a:rPr>
              <a:t>Source: Statista. Wine market in Canada</a:t>
            </a:r>
            <a:endParaRPr lang="en-CA" sz="7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44C25AB-BA9D-422E-A2CD-7066568D0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what about quality?</a:t>
            </a:r>
            <a:endParaRPr lang="en-CA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8C6E8BC-B38C-4299-8F80-9471AF525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308466" cy="706355"/>
          </a:xfrm>
        </p:spPr>
        <p:txBody>
          <a:bodyPr>
            <a:normAutofit fontScale="92500"/>
          </a:bodyPr>
          <a:lstStyle/>
          <a:p>
            <a:r>
              <a:rPr lang="en-US" dirty="0"/>
              <a:t>Let’s consider hypotheses that can help us understand the quality of wine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9766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B9FC6610-A5F8-45EA-B7D4-AFDF75D2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9AB7A3-4EBC-40F6-99B4-4B1FE7F9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65333E-6BF7-40FE-AC7D-EB8A0900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63A56E-FBAE-4E6E-BC30-0EF2BB9CFCDD}"/>
              </a:ext>
            </a:extLst>
          </p:cNvPr>
          <p:cNvSpPr/>
          <p:nvPr/>
        </p:nvSpPr>
        <p:spPr>
          <a:xfrm>
            <a:off x="2797126" y="2678464"/>
            <a:ext cx="8832898" cy="3798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8000" i="1" u="none" strike="noStrike" cap="all" spc="-5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 description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971C6CD-6DA8-4FDD-A89B-4B681DEA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1457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3CBB7D-B825-489C-9789-70D05A25C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5120" y="2519131"/>
            <a:ext cx="932688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48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ttle and a glass of red wine&#10;&#10;Description automatically generated">
            <a:extLst>
              <a:ext uri="{FF2B5EF4-FFF2-40B4-BE49-F238E27FC236}">
                <a16:creationId xmlns:a16="http://schemas.microsoft.com/office/drawing/2014/main" id="{6FA824D5-CC64-49B1-8420-8E82FD315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/>
          <a:stretch/>
        </p:blipFill>
        <p:spPr>
          <a:xfrm>
            <a:off x="-1" y="0"/>
            <a:ext cx="4518075" cy="6858000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AEEB4-3E68-4C9E-A658-1FC6DEE1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Data description</a:t>
            </a:r>
            <a:endParaRPr lang="en-CA" dirty="0">
              <a:solidFill>
                <a:schemeClr val="accent1"/>
              </a:solidFill>
            </a:endParaRP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377E1-CFC8-4A06-AC1F-53253BE12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1093893"/>
          </a:xfrm>
        </p:spPr>
        <p:txBody>
          <a:bodyPr numCol="2" anchor="b"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Records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  <a:p>
            <a:pPr marL="285750" indent="-285750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White: 4,898</a:t>
            </a:r>
          </a:p>
          <a:p>
            <a:pPr marL="285750" indent="-285750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Red: 1,599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Data types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Real, integer &amp; string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2230C-2D1F-4214-9FF7-E486E18C8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29" y="2225964"/>
            <a:ext cx="6477035" cy="3819417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12 attributes, incl. quality ranking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No missing values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Acids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Fixed, Volatile - high levels can lead to a vinegar taste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Citric acid - in small quantities adds freshness and flavor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Sulfur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Free </a:t>
            </a:r>
            <a:r>
              <a:rPr lang="en-CA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SO2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, Sulphates &amp; Total SO2 – antioxidant and </a:t>
            </a:r>
            <a:r>
              <a:rPr lang="en-CA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antimicrobial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Alcohol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Ethanol % by volume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900" u="sng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Residual sugar</a:t>
            </a:r>
            <a:r>
              <a:rPr lang="en-US" sz="19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 amount of sugar remaining after fermentation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900" u="sng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Chlorides</a:t>
            </a:r>
            <a:r>
              <a:rPr lang="en-US" sz="19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 sodium chloride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900" u="sng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Density</a:t>
            </a:r>
            <a:r>
              <a:rPr lang="en-US" sz="19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 will differ from water (1) depending on the alcohol and sugar content</a:t>
            </a:r>
            <a:endParaRPr lang="en-US" sz="1900" u="sng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900" u="sng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pH</a:t>
            </a:r>
            <a:r>
              <a:rPr lang="en-US" sz="19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 0 (very acidic) to 14 (very basic); most wines are between 3-4 on the pH scale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900" u="sng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Quality</a:t>
            </a:r>
            <a:r>
              <a:rPr lang="en-US" sz="19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 score between 0 and 10 (rated by sommeliers)</a:t>
            </a:r>
            <a:endParaRPr lang="en-US" sz="1900" dirty="0">
              <a:solidFill>
                <a:schemeClr val="bg2">
                  <a:lumMod val="2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8A27B-1C8E-4883-AFF9-CFFEB29C4F61}"/>
              </a:ext>
            </a:extLst>
          </p:cNvPr>
          <p:cNvSpPr/>
          <p:nvPr/>
        </p:nvSpPr>
        <p:spPr>
          <a:xfrm>
            <a:off x="4861132" y="610064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0"/>
              </a:rPr>
              <a:t>Source of data: https://archive.ics.uci.edu/ml/datasets/Wine+Quality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7FE81C-EA1A-4B3F-9738-F178533CE7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5591" y="6124693"/>
            <a:ext cx="1080139" cy="33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B9FC6610-A5F8-45EA-B7D4-AFDF75D2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9AB7A3-4EBC-40F6-99B4-4B1FE7F9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65333E-6BF7-40FE-AC7D-EB8A0900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63A56E-FBAE-4E6E-BC30-0EF2BB9CFCDD}"/>
              </a:ext>
            </a:extLst>
          </p:cNvPr>
          <p:cNvSpPr/>
          <p:nvPr/>
        </p:nvSpPr>
        <p:spPr>
          <a:xfrm>
            <a:off x="2797126" y="2678464"/>
            <a:ext cx="8832898" cy="3798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i="1" cap="all" spc="-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Hypothesis testing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971C6CD-6DA8-4FDD-A89B-4B681DEA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1457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3CBB7D-B825-489C-9789-70D05A25C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5120" y="2519131"/>
            <a:ext cx="932688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0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048086_Balanced scorecard, from 24Slides_SL_V1.pptx" id="{6BFE50D7-0AB5-4B02-8B95-8C7F9FA851A2}" vid="{E07AABDE-8E2B-4665-809A-C7E849382370}"/>
    </a:ext>
  </a:extLst>
</a:theme>
</file>

<file path=ppt/theme/theme2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1114</Words>
  <Application>Microsoft Office PowerPoint</Application>
  <PresentationFormat>Widescreen</PresentationFormat>
  <Paragraphs>171</Paragraphs>
  <Slides>21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Book Antiqua</vt:lpstr>
      <vt:lpstr>Calibri</vt:lpstr>
      <vt:lpstr>Calibri Light</vt:lpstr>
      <vt:lpstr>Century Gothic</vt:lpstr>
      <vt:lpstr>Century Schoolbook</vt:lpstr>
      <vt:lpstr>Corbel</vt:lpstr>
      <vt:lpstr>Open Sans</vt:lpstr>
      <vt:lpstr>Wingdings</vt:lpstr>
      <vt:lpstr>Office Theme</vt:lpstr>
      <vt:lpstr>Headlines</vt:lpstr>
      <vt:lpstr>Worksheet</vt:lpstr>
      <vt:lpstr>ALL YOU NEED IS…GOOD WINE</vt:lpstr>
      <vt:lpstr>PowerPoint Presentation</vt:lpstr>
      <vt:lpstr>How much do we drink?</vt:lpstr>
      <vt:lpstr>How we drink?</vt:lpstr>
      <vt:lpstr>How we decide what to drink?</vt:lpstr>
      <vt:lpstr>But what about quality?</vt:lpstr>
      <vt:lpstr>PowerPoint Presentation</vt:lpstr>
      <vt:lpstr>Data description</vt:lpstr>
      <vt:lpstr>PowerPoint Presentation</vt:lpstr>
      <vt:lpstr>Balanced scorecard slide 5</vt:lpstr>
      <vt:lpstr>PowerPoint Presentation</vt:lpstr>
      <vt:lpstr>Binary Logistic Regression Model   White Wine </vt:lpstr>
      <vt:lpstr>Binary Logistic Regression Model White Wine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 or  white?</vt:lpstr>
      <vt:lpstr>AND THE WINNER IS…  (based on dataset used)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YOU NEED IS…GOOD WINE</dc:title>
  <dc:creator>Olga Senko</dc:creator>
  <cp:lastModifiedBy>Lenovo</cp:lastModifiedBy>
  <cp:revision>18</cp:revision>
  <dcterms:created xsi:type="dcterms:W3CDTF">2019-12-05T15:06:20Z</dcterms:created>
  <dcterms:modified xsi:type="dcterms:W3CDTF">2019-12-05T22:28:17Z</dcterms:modified>
</cp:coreProperties>
</file>